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3"/>
  </p:notesMasterIdLst>
  <p:handoutMasterIdLst>
    <p:handoutMasterId r:id="rId14"/>
  </p:handoutMasterIdLst>
  <p:sldIdLst>
    <p:sldId id="272" r:id="rId2"/>
    <p:sldId id="257" r:id="rId3"/>
    <p:sldId id="259" r:id="rId4"/>
    <p:sldId id="260" r:id="rId5"/>
    <p:sldId id="261" r:id="rId6"/>
    <p:sldId id="269" r:id="rId7"/>
    <p:sldId id="270" r:id="rId8"/>
    <p:sldId id="263" r:id="rId9"/>
    <p:sldId id="264" r:id="rId10"/>
    <p:sldId id="265" r:id="rId11"/>
    <p:sldId id="266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 mobile application with Xamarin using Microsoft Graph" id="{7E829F76-CD83-44A3-B3F7-007301260BD8}">
          <p14:sldIdLst>
            <p14:sldId id="272"/>
            <p14:sldId id="257"/>
            <p14:sldId id="259"/>
            <p14:sldId id="260"/>
            <p14:sldId id="261"/>
            <p14:sldId id="269"/>
            <p14:sldId id="270"/>
            <p14:sldId id="263"/>
          </p14:sldIdLst>
        </p14:section>
        <p14:section name="Summary" id="{0515D85C-C91E-4BDB-B673-651C2D8A364D}">
          <p14:sldIdLst>
            <p14:sldId id="264"/>
            <p14:sldId id="265"/>
            <p14:sldId id="266"/>
          </p14:sldIdLst>
        </p14:section>
        <p14:section name="Default Section" id="{D9846610-9E83-43DD-A22B-63048DE7E9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2238" autoAdjust="0"/>
  </p:normalViewPr>
  <p:slideViewPr>
    <p:cSldViewPr snapToGrid="0">
      <p:cViewPr varScale="1">
        <p:scale>
          <a:sx n="99" d="100"/>
          <a:sy n="99" d="100"/>
        </p:scale>
        <p:origin x="85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12/4/2018 10:35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12/4/2018 10:08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12/4/2018 10:08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9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12/4/2018 10:09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1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Native Application platform and copy the redirect URI for the application.  </a:t>
            </a:r>
          </a:p>
          <a:p>
            <a:endParaRPr lang="en-US" dirty="0"/>
          </a:p>
          <a:p>
            <a:r>
              <a:rPr lang="en-US" dirty="0"/>
              <a:t>Grant permissions that your app will require.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12/4/2018 10:09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6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</a:t>
            </a:r>
            <a:r>
              <a:rPr lang="en-US" dirty="0" err="1"/>
              <a:t>Microsoft.Identity.Client</a:t>
            </a:r>
            <a:r>
              <a:rPr lang="en-US" dirty="0"/>
              <a:t> package to all projects, and add the </a:t>
            </a:r>
            <a:r>
              <a:rPr lang="en-US" dirty="0" err="1"/>
              <a:t>Newtonsoft.Json</a:t>
            </a:r>
            <a:r>
              <a:rPr lang="en-US" dirty="0"/>
              <a:t> package to the PCL project.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Newtonsoft.Json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XamarinApp.Android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XamarinApp.iOS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XamarinApp.UWP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Microsoft.Identity.Client</a:t>
            </a:r>
            <a:r>
              <a:rPr lang="en-US" dirty="0"/>
              <a:t> package is </a:t>
            </a:r>
            <a:r>
              <a:rPr lang="en-US" baseline="0" dirty="0"/>
              <a:t>pre-release, make sure to include pre-release packages either using the checkbox in the GUI or including the –pre switch on the command line.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12/4/2018 10:09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5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call to /common/OAuth/v2.0/authorize will pop</a:t>
            </a:r>
            <a:r>
              <a:rPr lang="en-US" baseline="0" dirty="0"/>
              <a:t> up a login screen and request permissions consent. </a:t>
            </a:r>
          </a:p>
          <a:p>
            <a:endParaRPr lang="en-US" baseline="0" dirty="0"/>
          </a:p>
          <a:p>
            <a:r>
              <a:rPr lang="en-US" baseline="0" dirty="0"/>
              <a:t>It is important to cache the refresh token to request a new access token.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12/4/2018 10:09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5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12/4/2018 10:09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49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this section refers to a very simple scenario, it’s not hard to imagine the new capabilities that you could add to an existing application or new scenarios.  </a:t>
            </a:r>
            <a:r>
              <a:rPr lang="en-US"/>
              <a:t>Using just JavaScript, you could build an application that gathers intelligence on individuals invited to a meeting such as the files they are working on, the groups they belong to, and people that are common to each of you.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12/4/2018 10:09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12/4/2018 10:09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12/4/2018 10:09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9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4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77" r:id="rId3"/>
    <p:sldLayoutId id="2147484526" r:id="rId4"/>
    <p:sldLayoutId id="2147484527" r:id="rId5"/>
    <p:sldLayoutId id="2147484240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5" r:id="rId12"/>
    <p:sldLayoutId id="2147484251" r:id="rId13"/>
    <p:sldLayoutId id="2147484548" r:id="rId14"/>
    <p:sldLayoutId id="2147484536" r:id="rId15"/>
    <p:sldLayoutId id="2147484264" r:id="rId16"/>
    <p:sldLayoutId id="2147484537" r:id="rId17"/>
    <p:sldLayoutId id="2147484538" r:id="rId18"/>
    <p:sldLayoutId id="2147484539" r:id="rId19"/>
    <p:sldLayoutId id="2147484540" r:id="rId20"/>
    <p:sldLayoutId id="2147484541" r:id="rId21"/>
    <p:sldLayoutId id="2147484542" r:id="rId22"/>
    <p:sldLayoutId id="2147484543" r:id="rId23"/>
    <p:sldLayoutId id="2147484544" r:id="rId24"/>
    <p:sldLayoutId id="2147484545" r:id="rId25"/>
    <p:sldLayoutId id="2147484546" r:id="rId26"/>
    <p:sldLayoutId id="2147484299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</a:t>
            </a:r>
            <a:br>
              <a:rPr lang="en-US" dirty="0"/>
            </a:br>
            <a:r>
              <a:rPr lang="en-US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mobile application with Xamarin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Build a mobile application with Xamarin using Microsoft Graph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916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Application registration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NuGet Packages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Application experience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Overview of the sample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4DCCB-2564-4604-AB70-2BA7BBA93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67" t="11368" r="2855" b="2153"/>
          <a:stretch/>
        </p:blipFill>
        <p:spPr>
          <a:xfrm flipH="1">
            <a:off x="4502552" y="1"/>
            <a:ext cx="7933922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sz="1600" dirty="0"/>
              <a:t>Add a Native Application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Native Application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sz="1600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will need.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5094FB-3594-4B39-8807-EE75AE4BC5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90" b="590"/>
          <a:stretch>
            <a:fillRect/>
          </a:stretch>
        </p:blipFill>
        <p:spPr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0540D0-894C-49FD-8E46-4BEC2B4B60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77" b="577"/>
          <a:stretch>
            <a:fillRect/>
          </a:stretch>
        </p:blipFill>
        <p:spPr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106ECAE-52F0-47F0-B11A-C3DECE2F1AC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r="6075"/>
          <a:stretch/>
        </p:blipFill>
        <p:spPr>
          <a:xfrm>
            <a:off x="8302625" y="2168525"/>
            <a:ext cx="3695700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5F73CC-9D39-4238-9FD8-7AEDA5E7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413" y="1309719"/>
            <a:ext cx="9071649" cy="5684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D09FC0-911A-4558-AAEF-9E837DD11BAA}"/>
              </a:ext>
            </a:extLst>
          </p:cNvPr>
          <p:cNvSpPr/>
          <p:nvPr/>
        </p:nvSpPr>
        <p:spPr bwMode="auto">
          <a:xfrm>
            <a:off x="1963271" y="1541929"/>
            <a:ext cx="8489576" cy="48198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853393-B577-4135-B368-BFD6B9CFA4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655"/>
          <a:stretch/>
        </p:blipFill>
        <p:spPr>
          <a:xfrm>
            <a:off x="2063813" y="1674474"/>
            <a:ext cx="6570048" cy="246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experience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577081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User prompted to sign in</a:t>
            </a:r>
          </a:p>
          <a:p>
            <a:r>
              <a:rPr lang="en-US" b="0" dirty="0">
                <a:solidFill>
                  <a:schemeClr val="tx1"/>
                </a:solidFill>
              </a:rPr>
              <a:t>The user is prompted to sign in.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469711" cy="807913"/>
          </a:xfrm>
        </p:spPr>
        <p:txBody>
          <a:bodyPr/>
          <a:lstStyle/>
          <a:p>
            <a:r>
              <a:rPr lang="en-US" sz="1600" dirty="0"/>
              <a:t>Prompt for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user is prompted to grant consent to the application.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790858"/>
          </a:xfrm>
        </p:spPr>
        <p:txBody>
          <a:bodyPr/>
          <a:lstStyle/>
          <a:p>
            <a:r>
              <a:rPr lang="en-US" sz="1600" dirty="0"/>
              <a:t>Data is securely returned</a:t>
            </a:r>
          </a:p>
          <a:p>
            <a:r>
              <a:rPr lang="en-US" dirty="0">
                <a:solidFill>
                  <a:schemeClr val="tx1"/>
                </a:solidFill>
              </a:rPr>
              <a:t>The Microsoft Graph API is queried and data is securely returned to the client.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723E622-F7EC-4B4E-8651-87DC8BAF37E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3698" r="22510" b="14027"/>
          <a:stretch/>
        </p:blipFill>
        <p:spPr>
          <a:xfrm>
            <a:off x="8302625" y="2168525"/>
            <a:ext cx="3695700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E950497-3407-4207-A031-F8F2BDD50E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399" b="1039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" name="Picture Placeholder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AB3FA7-0B64-4D8D-BD5A-58AEC5A89B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279" b="1027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37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CA869-5F8D-4F33-98A4-C80FD72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65F06EE-12FA-49EF-960F-20A28B1CFCA8}"/>
              </a:ext>
            </a:extLst>
          </p:cNvPr>
          <p:cNvGrpSpPr/>
          <p:nvPr/>
        </p:nvGrpSpPr>
        <p:grpSpPr>
          <a:xfrm>
            <a:off x="7754432" y="2872300"/>
            <a:ext cx="4404505" cy="2766282"/>
            <a:chOff x="6131517" y="1884093"/>
            <a:chExt cx="5614983" cy="352653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FD75537-50DD-4A4A-AD8C-3BBA7F0DE43D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581A62E-4B67-4ACD-987D-7D8C1A7F2AEE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A38B8B2-3502-4FBF-B60A-FB106DF0B835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3ADA008-B9C1-49B9-8C9C-F66B73C0FB0C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9BB894-744D-4A88-AC5D-F24E413F15CB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8D3C1D6-169A-4A75-9BAC-FBB3D3CE55CE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7116FD-D204-4C83-B47D-1BB36A5078BF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63EB578-EC8D-462D-948F-ADA411CC7357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8292BB9-EDE5-4CA2-A500-C748043A6E0F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5B5481A-ECD1-4AE2-8754-40E137209205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AC4FA6C-AA42-4674-9725-948B04C53500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FB8149E-526C-4D7D-81F0-5DA76A2B0C16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8D734D7-0C57-4F7C-8D52-E5B9EA4AE20F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50651D3-36A7-4326-8648-EC0A975339FE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8B05E9-12A5-478A-AD70-FE99E0904DF5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DCC9D89-9A96-4018-A455-16AF618558D9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482A7A-8288-41C4-80FD-D7317B6E63D0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C0FBD6E-6897-4817-8629-D3CF99260721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3C9561C-EEBB-4EFC-93F4-34D1365F2F14}"/>
                </a:ext>
              </a:extLst>
            </p:cNvPr>
            <p:cNvSpPr txBox="1"/>
            <p:nvPr/>
          </p:nvSpPr>
          <p:spPr>
            <a:xfrm>
              <a:off x="9719340" y="1884093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1F9E24B-9546-435C-B73E-E0DBD7B491C3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90C2A6-B0EB-49F4-AB04-2B1A29E5C727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6A0999-8540-405E-8768-3B07C0A2C44B}"/>
                </a:ext>
              </a:extLst>
            </p:cNvPr>
            <p:cNvCxnSpPr>
              <a:cxnSpLocks/>
              <a:stCxn id="105" idx="4"/>
              <a:endCxn id="107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3C6359E-E588-4A8F-89EF-040A70CD0517}"/>
                </a:ext>
              </a:extLst>
            </p:cNvPr>
            <p:cNvCxnSpPr>
              <a:cxnSpLocks/>
              <a:stCxn id="106" idx="1"/>
              <a:endCxn id="105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A7FD63C-559A-4E5D-B576-5EB29D5EB83B}"/>
                </a:ext>
              </a:extLst>
            </p:cNvPr>
            <p:cNvCxnSpPr>
              <a:cxnSpLocks/>
              <a:stCxn id="118" idx="2"/>
              <a:endCxn id="105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484661-0553-479E-A201-CB3E807B0F06}"/>
                </a:ext>
              </a:extLst>
            </p:cNvPr>
            <p:cNvCxnSpPr>
              <a:cxnSpLocks/>
              <a:stCxn id="106" idx="7"/>
              <a:endCxn id="119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9B898AC-536E-4463-A942-813E787A5AAD}"/>
                </a:ext>
              </a:extLst>
            </p:cNvPr>
            <p:cNvCxnSpPr>
              <a:stCxn id="112" idx="0"/>
              <a:endCxn id="106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884589-AA68-4A18-8E71-77EA67845CE2}"/>
                </a:ext>
              </a:extLst>
            </p:cNvPr>
            <p:cNvCxnSpPr>
              <a:cxnSpLocks/>
              <a:stCxn id="111" idx="7"/>
              <a:endCxn id="106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51478F3-DD80-4957-9814-252E03030C5D}"/>
                </a:ext>
              </a:extLst>
            </p:cNvPr>
            <p:cNvCxnSpPr>
              <a:stCxn id="107" idx="5"/>
              <a:endCxn id="111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F8F8171-8045-4810-BF99-FEA363B15822}"/>
                </a:ext>
              </a:extLst>
            </p:cNvPr>
            <p:cNvCxnSpPr>
              <a:cxnSpLocks/>
              <a:stCxn id="107" idx="3"/>
              <a:endCxn id="116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8E6702D-71CB-4C4F-94A8-478F29C7E2A4}"/>
                </a:ext>
              </a:extLst>
            </p:cNvPr>
            <p:cNvCxnSpPr>
              <a:cxnSpLocks/>
              <a:stCxn id="116" idx="7"/>
              <a:endCxn id="106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83826BF-C0CB-42B3-9808-A4996A2DDB8A}"/>
                </a:ext>
              </a:extLst>
            </p:cNvPr>
            <p:cNvCxnSpPr>
              <a:stCxn id="109" idx="6"/>
              <a:endCxn id="106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90FF5AC-D865-4BA9-9AD9-BE5E1D6F524B}"/>
                </a:ext>
              </a:extLst>
            </p:cNvPr>
            <p:cNvCxnSpPr>
              <a:stCxn id="116" idx="5"/>
              <a:endCxn id="113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DD5A81F-8D06-49AF-BCFF-7E6D2F8DE493}"/>
                </a:ext>
              </a:extLst>
            </p:cNvPr>
            <p:cNvCxnSpPr>
              <a:cxnSpLocks/>
              <a:stCxn id="116" idx="6"/>
              <a:endCxn id="111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47FC92D-0013-41EA-98FD-8406E933AD96}"/>
                </a:ext>
              </a:extLst>
            </p:cNvPr>
            <p:cNvCxnSpPr>
              <a:stCxn id="116" idx="1"/>
              <a:endCxn id="109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491E46E-9005-4112-A574-12AD01D8A68D}"/>
                </a:ext>
              </a:extLst>
            </p:cNvPr>
            <p:cNvCxnSpPr>
              <a:stCxn id="115" idx="6"/>
              <a:endCxn id="116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424DA1D-ED54-4FAD-BD7F-196F5F4C2943}"/>
                </a:ext>
              </a:extLst>
            </p:cNvPr>
            <p:cNvCxnSpPr>
              <a:cxnSpLocks/>
              <a:stCxn id="115" idx="5"/>
              <a:endCxn id="108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ECE28A1-D0E9-4843-8A21-C86F886733D7}"/>
                </a:ext>
              </a:extLst>
            </p:cNvPr>
            <p:cNvCxnSpPr>
              <a:stCxn id="108" idx="5"/>
              <a:endCxn id="114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EC22670-2A65-4A52-91F5-FD4E7C7E8A2A}"/>
                </a:ext>
              </a:extLst>
            </p:cNvPr>
            <p:cNvCxnSpPr>
              <a:stCxn id="108" idx="6"/>
              <a:endCxn id="116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39BAF72-2B14-4343-A70B-464E218B3785}"/>
                </a:ext>
              </a:extLst>
            </p:cNvPr>
            <p:cNvCxnSpPr>
              <a:stCxn id="114" idx="7"/>
              <a:endCxn id="116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2E558D4-954E-4104-891A-1220ACD28E65}"/>
                </a:ext>
              </a:extLst>
            </p:cNvPr>
            <p:cNvCxnSpPr>
              <a:cxnSpLocks/>
              <a:stCxn id="122" idx="7"/>
              <a:endCxn id="108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4C11961-9812-462C-A6C3-68696007DA34}"/>
                </a:ext>
              </a:extLst>
            </p:cNvPr>
            <p:cNvCxnSpPr>
              <a:cxnSpLocks/>
              <a:stCxn id="117" idx="3"/>
              <a:endCxn id="121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D0B955D-6142-407D-B1C7-A2CA7DC66035}"/>
                </a:ext>
              </a:extLst>
            </p:cNvPr>
            <p:cNvCxnSpPr>
              <a:stCxn id="109" idx="0"/>
              <a:endCxn id="110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ABBCEBF-F9E5-4F91-B0A7-26A9DCD5F0F2}"/>
                </a:ext>
              </a:extLst>
            </p:cNvPr>
            <p:cNvCxnSpPr>
              <a:stCxn id="110" idx="2"/>
              <a:endCxn id="117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60B6093-0A69-4DC2-9F39-3ACA587930AD}"/>
                </a:ext>
              </a:extLst>
            </p:cNvPr>
            <p:cNvCxnSpPr>
              <a:cxnSpLocks/>
              <a:stCxn id="110" idx="1"/>
              <a:endCxn id="120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8851106-0146-48EA-BFB7-ECBD9C097F3A}"/>
                </a:ext>
              </a:extLst>
            </p:cNvPr>
            <p:cNvCxnSpPr>
              <a:stCxn id="110" idx="6"/>
              <a:endCxn id="105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9EDC7A1-6C6A-49F0-8B05-0865DED71101}"/>
                </a:ext>
              </a:extLst>
            </p:cNvPr>
            <p:cNvCxnSpPr>
              <a:stCxn id="111" idx="6"/>
              <a:endCxn id="112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DC0E985-7EB5-4439-80F4-DA61ECAE81A0}"/>
                </a:ext>
              </a:extLst>
            </p:cNvPr>
            <p:cNvCxnSpPr>
              <a:stCxn id="113" idx="7"/>
              <a:endCxn id="111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9AB4B24-FF24-4666-B329-E27D04B90467}"/>
                </a:ext>
              </a:extLst>
            </p:cNvPr>
            <p:cNvSpPr txBox="1"/>
            <p:nvPr/>
          </p:nvSpPr>
          <p:spPr>
            <a:xfrm>
              <a:off x="10275951" y="3776479"/>
              <a:ext cx="68640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06EE918-AF74-4ACD-A249-B50B0FD75F43}"/>
                </a:ext>
              </a:extLst>
            </p:cNvPr>
            <p:cNvSpPr txBox="1"/>
            <p:nvPr/>
          </p:nvSpPr>
          <p:spPr>
            <a:xfrm>
              <a:off x="10374025" y="4422687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A234B5E-4B2D-4473-A32C-23F5791FDD65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7C033F9-F75A-43DA-BD71-9300DABB40A4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C855832-BED8-468B-9C51-EFCC0FBDA558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640DEA-6FC6-48DA-BE89-97C588541C98}"/>
                </a:ext>
              </a:extLst>
            </p:cNvPr>
            <p:cNvSpPr txBox="1"/>
            <p:nvPr/>
          </p:nvSpPr>
          <p:spPr>
            <a:xfrm>
              <a:off x="6294788" y="4149461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A64B91E-D5B3-4F82-9A3C-0AFC90FC7ACC}"/>
                </a:ext>
              </a:extLst>
            </p:cNvPr>
            <p:cNvSpPr txBox="1"/>
            <p:nvPr/>
          </p:nvSpPr>
          <p:spPr>
            <a:xfrm>
              <a:off x="6131517" y="3552299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A20551E-3677-43A3-AD2D-88BC2DC176C3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59B521B-7D2F-4C74-969F-9409EC245A0B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A1C8EBB-57A3-4F7C-A77F-8ACE97660217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EA6B9EE-945A-4D3A-94E3-9353BA4AA969}"/>
                </a:ext>
              </a:extLst>
            </p:cNvPr>
            <p:cNvCxnSpPr>
              <a:stCxn id="109" idx="3"/>
              <a:endCxn id="108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95C6AE8-2EBF-412A-A98D-206A78DE4554}"/>
                </a:ext>
              </a:extLst>
            </p:cNvPr>
            <p:cNvSpPr txBox="1"/>
            <p:nvPr/>
          </p:nvSpPr>
          <p:spPr>
            <a:xfrm>
              <a:off x="8768679" y="3388081"/>
              <a:ext cx="950660" cy="58854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</a:t>
              </a:r>
              <a:br>
                <a:rPr lang="en-US" sz="1000" dirty="0">
                  <a:latin typeface="+mj-lt"/>
                </a:rPr>
              </a:br>
              <a:r>
                <a:rPr lang="en-US" sz="1000" dirty="0">
                  <a:latin typeface="+mj-lt"/>
                </a:rPr>
                <a:t>Graph</a:t>
              </a: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2314F3-D778-4968-AE1D-12073119F2D2}"/>
                </a:ext>
              </a:extLst>
            </p:cNvPr>
            <p:cNvCxnSpPr>
              <a:endCxn id="110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C16DFD0B-552F-48C3-A861-79DE30A748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205" name="Freeform 5">
                <a:extLst>
                  <a:ext uri="{FF2B5EF4-FFF2-40B4-BE49-F238E27FC236}">
                    <a16:creationId xmlns:a16="http://schemas.microsoft.com/office/drawing/2014/main" id="{8C08527C-84E6-41EC-B4CF-2E8054906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6">
                <a:extLst>
                  <a:ext uri="{FF2B5EF4-FFF2-40B4-BE49-F238E27FC236}">
                    <a16:creationId xmlns:a16="http://schemas.microsoft.com/office/drawing/2014/main" id="{E173984C-AE3B-4F8F-96B8-0BF790245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7">
                <a:extLst>
                  <a:ext uri="{FF2B5EF4-FFF2-40B4-BE49-F238E27FC236}">
                    <a16:creationId xmlns:a16="http://schemas.microsoft.com/office/drawing/2014/main" id="{D7733996-B205-4AD4-A607-EE863BCC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8">
                <a:extLst>
                  <a:ext uri="{FF2B5EF4-FFF2-40B4-BE49-F238E27FC236}">
                    <a16:creationId xmlns:a16="http://schemas.microsoft.com/office/drawing/2014/main" id="{0BFBC361-23A6-4C60-95E8-06BD1B147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9">
                <a:extLst>
                  <a:ext uri="{FF2B5EF4-FFF2-40B4-BE49-F238E27FC236}">
                    <a16:creationId xmlns:a16="http://schemas.microsoft.com/office/drawing/2014/main" id="{185A57F3-58D7-418B-80CD-5248081B9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883D043A-5AC9-4AEF-8E6C-908C719B4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">
              <a:extLst>
                <a:ext uri="{FF2B5EF4-FFF2-40B4-BE49-F238E27FC236}">
                  <a16:creationId xmlns:a16="http://schemas.microsoft.com/office/drawing/2014/main" id="{E3479FC1-E2CF-4375-BE52-7F61DE90D4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90" name="Rectangle 17">
                <a:extLst>
                  <a:ext uri="{FF2B5EF4-FFF2-40B4-BE49-F238E27FC236}">
                    <a16:creationId xmlns:a16="http://schemas.microsoft.com/office/drawing/2014/main" id="{ED860525-4B8A-4BD1-8635-C39D5D54E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8">
                <a:extLst>
                  <a:ext uri="{FF2B5EF4-FFF2-40B4-BE49-F238E27FC236}">
                    <a16:creationId xmlns:a16="http://schemas.microsoft.com/office/drawing/2014/main" id="{7474080B-8EB4-4DAC-A999-30D08F79A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19">
                <a:extLst>
                  <a:ext uri="{FF2B5EF4-FFF2-40B4-BE49-F238E27FC236}">
                    <a16:creationId xmlns:a16="http://schemas.microsoft.com/office/drawing/2014/main" id="{1C40AF84-ECA0-42F1-B45C-E16292408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20">
                <a:extLst>
                  <a:ext uri="{FF2B5EF4-FFF2-40B4-BE49-F238E27FC236}">
                    <a16:creationId xmlns:a16="http://schemas.microsoft.com/office/drawing/2014/main" id="{0FC09CA5-30EF-463A-9350-9915DC3EA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21">
                <a:extLst>
                  <a:ext uri="{FF2B5EF4-FFF2-40B4-BE49-F238E27FC236}">
                    <a16:creationId xmlns:a16="http://schemas.microsoft.com/office/drawing/2014/main" id="{9C449F28-298F-4601-A90D-D1594F0B3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22">
                <a:extLst>
                  <a:ext uri="{FF2B5EF4-FFF2-40B4-BE49-F238E27FC236}">
                    <a16:creationId xmlns:a16="http://schemas.microsoft.com/office/drawing/2014/main" id="{71A78C82-EE62-40A6-8991-6A49ECF38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23">
                <a:extLst>
                  <a:ext uri="{FF2B5EF4-FFF2-40B4-BE49-F238E27FC236}">
                    <a16:creationId xmlns:a16="http://schemas.microsoft.com/office/drawing/2014/main" id="{3DD9002F-1FCD-472E-9F78-3CBA7B929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24">
                <a:extLst>
                  <a:ext uri="{FF2B5EF4-FFF2-40B4-BE49-F238E27FC236}">
                    <a16:creationId xmlns:a16="http://schemas.microsoft.com/office/drawing/2014/main" id="{2D3D74AA-51D8-4292-A188-7BCE08900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25">
                <a:extLst>
                  <a:ext uri="{FF2B5EF4-FFF2-40B4-BE49-F238E27FC236}">
                    <a16:creationId xmlns:a16="http://schemas.microsoft.com/office/drawing/2014/main" id="{CEA8531D-6A24-4976-B559-7F030A96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26">
                <a:extLst>
                  <a:ext uri="{FF2B5EF4-FFF2-40B4-BE49-F238E27FC236}">
                    <a16:creationId xmlns:a16="http://schemas.microsoft.com/office/drawing/2014/main" id="{04F6B3FA-4738-455D-8730-C22AF1C49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27">
                <a:extLst>
                  <a:ext uri="{FF2B5EF4-FFF2-40B4-BE49-F238E27FC236}">
                    <a16:creationId xmlns:a16="http://schemas.microsoft.com/office/drawing/2014/main" id="{F2A2215C-CE3A-4E2B-9856-F17AB60C0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28">
                <a:extLst>
                  <a:ext uri="{FF2B5EF4-FFF2-40B4-BE49-F238E27FC236}">
                    <a16:creationId xmlns:a16="http://schemas.microsoft.com/office/drawing/2014/main" id="{9F71B122-8B74-4FE3-8619-3260CAB2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29">
                <a:extLst>
                  <a:ext uri="{FF2B5EF4-FFF2-40B4-BE49-F238E27FC236}">
                    <a16:creationId xmlns:a16="http://schemas.microsoft.com/office/drawing/2014/main" id="{8D2B129A-23E9-4564-8AE1-3880D1674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0">
                <a:extLst>
                  <a:ext uri="{FF2B5EF4-FFF2-40B4-BE49-F238E27FC236}">
                    <a16:creationId xmlns:a16="http://schemas.microsoft.com/office/drawing/2014/main" id="{4216D22A-7F05-4BC3-A399-7712944F4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1CF391D1-B0A1-49FA-83F3-6293643030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3C140353-27FD-40DD-B6DA-6FDFC89B4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4D858104-405F-4902-AD47-66C9333FF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B1D77D6D-6B96-406D-9DE6-FE10A55DCD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47">
              <a:extLst>
                <a:ext uri="{FF2B5EF4-FFF2-40B4-BE49-F238E27FC236}">
                  <a16:creationId xmlns:a16="http://schemas.microsoft.com/office/drawing/2014/main" id="{5F50FFB6-6FBF-490F-9C65-87A15820F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1">
              <a:extLst>
                <a:ext uri="{FF2B5EF4-FFF2-40B4-BE49-F238E27FC236}">
                  <a16:creationId xmlns:a16="http://schemas.microsoft.com/office/drawing/2014/main" id="{AB1B8EB2-CDE2-4B04-B4FD-8EAF51A45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2DE4E3FB-5A2D-43DE-8C0E-FD097992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9">
              <a:extLst>
                <a:ext uri="{FF2B5EF4-FFF2-40B4-BE49-F238E27FC236}">
                  <a16:creationId xmlns:a16="http://schemas.microsoft.com/office/drawing/2014/main" id="{A2EDC2AE-BD4C-4994-B795-31A2F7201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63">
              <a:extLst>
                <a:ext uri="{FF2B5EF4-FFF2-40B4-BE49-F238E27FC236}">
                  <a16:creationId xmlns:a16="http://schemas.microsoft.com/office/drawing/2014/main" id="{221CF390-6840-4D0C-9066-0E5F4488B3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2208B6E-EC5D-4AC8-A351-DD5BA1788CAD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85" name="Freeform 67">
                <a:extLst>
                  <a:ext uri="{FF2B5EF4-FFF2-40B4-BE49-F238E27FC236}">
                    <a16:creationId xmlns:a16="http://schemas.microsoft.com/office/drawing/2014/main" id="{D1D4D1A8-99C3-4E1F-BAFF-8CA98703B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68">
                <a:extLst>
                  <a:ext uri="{FF2B5EF4-FFF2-40B4-BE49-F238E27FC236}">
                    <a16:creationId xmlns:a16="http://schemas.microsoft.com/office/drawing/2014/main" id="{60BC8FAB-503A-453C-8AC6-1790F0A9F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69">
                <a:extLst>
                  <a:ext uri="{FF2B5EF4-FFF2-40B4-BE49-F238E27FC236}">
                    <a16:creationId xmlns:a16="http://schemas.microsoft.com/office/drawing/2014/main" id="{1DF76F33-C391-421A-BA76-5D246253D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70">
                <a:extLst>
                  <a:ext uri="{FF2B5EF4-FFF2-40B4-BE49-F238E27FC236}">
                    <a16:creationId xmlns:a16="http://schemas.microsoft.com/office/drawing/2014/main" id="{9DA2300F-B7E5-4DA5-95A0-CB4EEF5CF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71">
                <a:extLst>
                  <a:ext uri="{FF2B5EF4-FFF2-40B4-BE49-F238E27FC236}">
                    <a16:creationId xmlns:a16="http://schemas.microsoft.com/office/drawing/2014/main" id="{550B2057-2D25-4EEF-926F-D6924A73F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7" name="Group 74">
              <a:extLst>
                <a:ext uri="{FF2B5EF4-FFF2-40B4-BE49-F238E27FC236}">
                  <a16:creationId xmlns:a16="http://schemas.microsoft.com/office/drawing/2014/main" id="{6655D169-E694-4523-85A5-3D7450CAF74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79" name="Rectangle 75">
                <a:extLst>
                  <a:ext uri="{FF2B5EF4-FFF2-40B4-BE49-F238E27FC236}">
                    <a16:creationId xmlns:a16="http://schemas.microsoft.com/office/drawing/2014/main" id="{4E316107-42E7-4503-AD4B-E5B52866D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76">
                <a:extLst>
                  <a:ext uri="{FF2B5EF4-FFF2-40B4-BE49-F238E27FC236}">
                    <a16:creationId xmlns:a16="http://schemas.microsoft.com/office/drawing/2014/main" id="{E1D67794-ED23-4250-A8A8-C96BC46AE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77">
                <a:extLst>
                  <a:ext uri="{FF2B5EF4-FFF2-40B4-BE49-F238E27FC236}">
                    <a16:creationId xmlns:a16="http://schemas.microsoft.com/office/drawing/2014/main" id="{C39E0FEA-8CDF-44D6-BB34-AD3C0FFC2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78">
                <a:extLst>
                  <a:ext uri="{FF2B5EF4-FFF2-40B4-BE49-F238E27FC236}">
                    <a16:creationId xmlns:a16="http://schemas.microsoft.com/office/drawing/2014/main" id="{5C16B76E-B022-4CFC-AC85-3B9DCA8F2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79">
                <a:extLst>
                  <a:ext uri="{FF2B5EF4-FFF2-40B4-BE49-F238E27FC236}">
                    <a16:creationId xmlns:a16="http://schemas.microsoft.com/office/drawing/2014/main" id="{69711623-1E11-4EF9-A375-E9A294AD7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80">
                <a:extLst>
                  <a:ext uri="{FF2B5EF4-FFF2-40B4-BE49-F238E27FC236}">
                    <a16:creationId xmlns:a16="http://schemas.microsoft.com/office/drawing/2014/main" id="{817A260D-E797-43BC-AC99-1DEC6AC95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8" name="Freeform 85">
              <a:extLst>
                <a:ext uri="{FF2B5EF4-FFF2-40B4-BE49-F238E27FC236}">
                  <a16:creationId xmlns:a16="http://schemas.microsoft.com/office/drawing/2014/main" id="{ED7E468A-2CF8-4D78-98D2-F7DD4FE78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DC707859-44CC-4D25-A515-1A58B987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8" y="3399306"/>
            <a:ext cx="3951939" cy="2549739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43CDC655-E0DC-4C2A-BAF8-683F651113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08759" y="1661873"/>
            <a:ext cx="780290" cy="780290"/>
          </a:xfrm>
          <a:prstGeom prst="rect">
            <a:avLst/>
          </a:prstGeom>
        </p:spPr>
      </p:pic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504C48D-6910-4557-8568-7E1094258DA0}"/>
              </a:ext>
            </a:extLst>
          </p:cNvPr>
          <p:cNvCxnSpPr>
            <a:cxnSpLocks/>
          </p:cNvCxnSpPr>
          <p:nvPr/>
        </p:nvCxnSpPr>
        <p:spPr>
          <a:xfrm rot="600000" flipV="1">
            <a:off x="3148810" y="2126269"/>
            <a:ext cx="1507006" cy="135809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168C0D8-EB9F-4E73-8A34-D097F94BD013}"/>
              </a:ext>
            </a:extLst>
          </p:cNvPr>
          <p:cNvCxnSpPr>
            <a:cxnSpLocks/>
          </p:cNvCxnSpPr>
          <p:nvPr/>
        </p:nvCxnSpPr>
        <p:spPr>
          <a:xfrm flipV="1">
            <a:off x="3587760" y="2429601"/>
            <a:ext cx="1405601" cy="87916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C1FED253-11D4-4EF4-A070-BCE147DE3C81}"/>
              </a:ext>
            </a:extLst>
          </p:cNvPr>
          <p:cNvCxnSpPr/>
          <p:nvPr/>
        </p:nvCxnSpPr>
        <p:spPr>
          <a:xfrm>
            <a:off x="4062940" y="4250592"/>
            <a:ext cx="353835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45D7E53-5FEA-435E-8DBA-9E25D5385874}"/>
              </a:ext>
            </a:extLst>
          </p:cNvPr>
          <p:cNvCxnSpPr/>
          <p:nvPr/>
        </p:nvCxnSpPr>
        <p:spPr>
          <a:xfrm>
            <a:off x="4062940" y="4633564"/>
            <a:ext cx="35383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C79A71B-51E0-4BC3-B984-9AC7BBB8536D}"/>
              </a:ext>
            </a:extLst>
          </p:cNvPr>
          <p:cNvSpPr txBox="1"/>
          <p:nvPr/>
        </p:nvSpPr>
        <p:spPr>
          <a:xfrm>
            <a:off x="2967989" y="2341532"/>
            <a:ext cx="960328" cy="378565"/>
          </a:xfrm>
          <a:prstGeom prst="rect">
            <a:avLst/>
          </a:prstGeom>
          <a:solidFill>
            <a:schemeClr val="bg2"/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Get token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DF74A9B-CA84-4B90-A15B-DDF67B03DB8F}"/>
              </a:ext>
            </a:extLst>
          </p:cNvPr>
          <p:cNvSpPr txBox="1"/>
          <p:nvPr/>
        </p:nvSpPr>
        <p:spPr>
          <a:xfrm>
            <a:off x="4447066" y="2850249"/>
            <a:ext cx="1211998" cy="378565"/>
          </a:xfrm>
          <a:prstGeom prst="rect">
            <a:avLst/>
          </a:prstGeom>
          <a:solidFill>
            <a:schemeClr val="bg2"/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Access token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D6433B0-66FE-47E3-A84B-8F74A938151F}"/>
              </a:ext>
            </a:extLst>
          </p:cNvPr>
          <p:cNvSpPr txBox="1"/>
          <p:nvPr/>
        </p:nvSpPr>
        <p:spPr>
          <a:xfrm>
            <a:off x="5803532" y="3967102"/>
            <a:ext cx="1201191" cy="572464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Get current user’s profile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3C8B654-EB09-4749-9A29-E6FAC1DE000B}"/>
              </a:ext>
            </a:extLst>
          </p:cNvPr>
          <p:cNvSpPr txBox="1"/>
          <p:nvPr/>
        </p:nvSpPr>
        <p:spPr>
          <a:xfrm>
            <a:off x="4601027" y="4435476"/>
            <a:ext cx="1010796" cy="37856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My profile</a:t>
            </a:r>
          </a:p>
        </p:txBody>
      </p:sp>
      <p:pic>
        <p:nvPicPr>
          <p:cNvPr id="222" name="Picture Placeholder 3">
            <a:extLst>
              <a:ext uri="{FF2B5EF4-FFF2-40B4-BE49-F238E27FC236}">
                <a16:creationId xmlns:a16="http://schemas.microsoft.com/office/drawing/2014/main" id="{64A1A604-4ADD-415F-A12B-8C3058278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6" t="5385" r="10682" b="14781"/>
          <a:stretch/>
        </p:blipFill>
        <p:spPr>
          <a:xfrm>
            <a:off x="786134" y="3478295"/>
            <a:ext cx="3152568" cy="180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6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Mobile and native applications – authorization code grant and v2 endpoint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8E22BB-B59D-412F-9D68-4CBECEFAC40D}"/>
              </a:ext>
            </a:extLst>
          </p:cNvPr>
          <p:cNvSpPr/>
          <p:nvPr/>
        </p:nvSpPr>
        <p:spPr bwMode="auto">
          <a:xfrm>
            <a:off x="4794857" y="2596138"/>
            <a:ext cx="2299311" cy="350865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Sign in, consent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11885D-5F05-4143-8E3A-AD7314562B8B}"/>
              </a:ext>
            </a:extLst>
          </p:cNvPr>
          <p:cNvSpPr/>
          <p:nvPr/>
        </p:nvSpPr>
        <p:spPr bwMode="auto">
          <a:xfrm>
            <a:off x="377172" y="1729507"/>
            <a:ext cx="1295892" cy="32498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02404D-82E4-4182-82DF-691ED36EC0B8}"/>
              </a:ext>
            </a:extLst>
          </p:cNvPr>
          <p:cNvSpPr/>
          <p:nvPr/>
        </p:nvSpPr>
        <p:spPr bwMode="auto">
          <a:xfrm>
            <a:off x="9906252" y="1731773"/>
            <a:ext cx="2279110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https://graph.microsoft.com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9A0E48-46E8-4CA0-A81D-88B47A0AAC56}"/>
              </a:ext>
            </a:extLst>
          </p:cNvPr>
          <p:cNvSpPr/>
          <p:nvPr/>
        </p:nvSpPr>
        <p:spPr bwMode="auto">
          <a:xfrm>
            <a:off x="3115030" y="1295398"/>
            <a:ext cx="5698425" cy="36072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https://login.microsoftonline.com/common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E92C80-1921-4599-92FC-AE30EFFF00EC}"/>
              </a:ext>
            </a:extLst>
          </p:cNvPr>
          <p:cNvSpPr/>
          <p:nvPr/>
        </p:nvSpPr>
        <p:spPr bwMode="auto">
          <a:xfrm>
            <a:off x="3115030" y="1731773"/>
            <a:ext cx="2822307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/common/OAuth/v2.0/authorize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04FC513-6DD7-4DAB-9B34-82608AD3296E}"/>
              </a:ext>
            </a:extLst>
          </p:cNvPr>
          <p:cNvSpPr/>
          <p:nvPr/>
        </p:nvSpPr>
        <p:spPr bwMode="auto">
          <a:xfrm>
            <a:off x="5987590" y="1731773"/>
            <a:ext cx="2825865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/common/OAuth/v2.0/token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A90122-A694-434E-91BC-BDBBFD1041D0}"/>
              </a:ext>
            </a:extLst>
          </p:cNvPr>
          <p:cNvCxnSpPr>
            <a:cxnSpLocks/>
          </p:cNvCxnSpPr>
          <p:nvPr/>
        </p:nvCxnSpPr>
        <p:spPr>
          <a:xfrm>
            <a:off x="11545712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ED5FFE-B299-469D-B2AC-707EAE9BFC39}"/>
              </a:ext>
            </a:extLst>
          </p:cNvPr>
          <p:cNvCxnSpPr>
            <a:cxnSpLocks/>
          </p:cNvCxnSpPr>
          <p:nvPr/>
        </p:nvCxnSpPr>
        <p:spPr>
          <a:xfrm>
            <a:off x="479485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04AF99C-0CEC-4E33-A14B-5973AA0AB11F}"/>
              </a:ext>
            </a:extLst>
          </p:cNvPr>
          <p:cNvCxnSpPr>
            <a:cxnSpLocks/>
          </p:cNvCxnSpPr>
          <p:nvPr/>
        </p:nvCxnSpPr>
        <p:spPr>
          <a:xfrm>
            <a:off x="76661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7C541E-C908-4867-A049-9C176987950A}"/>
              </a:ext>
            </a:extLst>
          </p:cNvPr>
          <p:cNvCxnSpPr>
            <a:cxnSpLocks/>
          </p:cNvCxnSpPr>
          <p:nvPr/>
        </p:nvCxnSpPr>
        <p:spPr>
          <a:xfrm>
            <a:off x="7382615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91A238-9145-4415-A89D-64FF72898B49}"/>
              </a:ext>
            </a:extLst>
          </p:cNvPr>
          <p:cNvCxnSpPr/>
          <p:nvPr/>
        </p:nvCxnSpPr>
        <p:spPr>
          <a:xfrm>
            <a:off x="783423" y="2553206"/>
            <a:ext cx="3877826" cy="470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6A4E82-8ADD-4B4E-A2EA-0BD20F733D01}"/>
              </a:ext>
            </a:extLst>
          </p:cNvPr>
          <p:cNvCxnSpPr/>
          <p:nvPr/>
        </p:nvCxnSpPr>
        <p:spPr>
          <a:xfrm>
            <a:off x="783423" y="4287127"/>
            <a:ext cx="10449265" cy="5989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8CA885-0B11-4C99-92E9-681C368BC633}"/>
              </a:ext>
            </a:extLst>
          </p:cNvPr>
          <p:cNvCxnSpPr>
            <a:cxnSpLocks/>
          </p:cNvCxnSpPr>
          <p:nvPr/>
        </p:nvCxnSpPr>
        <p:spPr>
          <a:xfrm>
            <a:off x="861374" y="3050879"/>
            <a:ext cx="3900445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E4767E-5420-429A-9033-C185956D685C}"/>
              </a:ext>
            </a:extLst>
          </p:cNvPr>
          <p:cNvCxnSpPr/>
          <p:nvPr/>
        </p:nvCxnSpPr>
        <p:spPr>
          <a:xfrm flipV="1">
            <a:off x="783423" y="3606119"/>
            <a:ext cx="6414160" cy="6842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BEA57-C6EB-4624-87FB-24BC134DFFEB}"/>
              </a:ext>
            </a:extLst>
          </p:cNvPr>
          <p:cNvCxnSpPr>
            <a:cxnSpLocks/>
          </p:cNvCxnSpPr>
          <p:nvPr/>
        </p:nvCxnSpPr>
        <p:spPr>
          <a:xfrm>
            <a:off x="861374" y="3754209"/>
            <a:ext cx="6521241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953B22-5F85-438F-8039-F8D991954DD4}"/>
              </a:ext>
            </a:extLst>
          </p:cNvPr>
          <p:cNvCxnSpPr>
            <a:cxnSpLocks/>
          </p:cNvCxnSpPr>
          <p:nvPr/>
        </p:nvCxnSpPr>
        <p:spPr>
          <a:xfrm>
            <a:off x="861374" y="4434938"/>
            <a:ext cx="10684338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23793FE-0B85-47FC-A8BC-F9616C5C51ED}"/>
              </a:ext>
            </a:extLst>
          </p:cNvPr>
          <p:cNvSpPr/>
          <p:nvPr/>
        </p:nvSpPr>
        <p:spPr bwMode="auto">
          <a:xfrm>
            <a:off x="783423" y="4837210"/>
            <a:ext cx="10762289" cy="3340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Token expires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19802-7455-43D1-B881-2E15C44DBAE5}"/>
              </a:ext>
            </a:extLst>
          </p:cNvPr>
          <p:cNvCxnSpPr>
            <a:cxnSpLocks/>
          </p:cNvCxnSpPr>
          <p:nvPr/>
        </p:nvCxnSpPr>
        <p:spPr>
          <a:xfrm>
            <a:off x="783423" y="5555738"/>
            <a:ext cx="6414160" cy="20954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E11124-3B3E-4627-9733-5049DB3C5BE9}"/>
              </a:ext>
            </a:extLst>
          </p:cNvPr>
          <p:cNvCxnSpPr>
            <a:cxnSpLocks/>
          </p:cNvCxnSpPr>
          <p:nvPr/>
        </p:nvCxnSpPr>
        <p:spPr>
          <a:xfrm>
            <a:off x="861374" y="5715730"/>
            <a:ext cx="6521241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96BCFD0-0136-42E9-A38E-E89E1AFDC9E7}"/>
              </a:ext>
            </a:extLst>
          </p:cNvPr>
          <p:cNvCxnSpPr/>
          <p:nvPr/>
        </p:nvCxnSpPr>
        <p:spPr>
          <a:xfrm>
            <a:off x="783423" y="6135134"/>
            <a:ext cx="10449265" cy="5989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3D30607-47F6-48D7-A204-CC1001B2783C}"/>
              </a:ext>
            </a:extLst>
          </p:cNvPr>
          <p:cNvCxnSpPr>
            <a:cxnSpLocks/>
          </p:cNvCxnSpPr>
          <p:nvPr/>
        </p:nvCxnSpPr>
        <p:spPr>
          <a:xfrm>
            <a:off x="861374" y="6318310"/>
            <a:ext cx="10684338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488AF3E-1D33-4669-B5D0-E2D567602113}"/>
              </a:ext>
            </a:extLst>
          </p:cNvPr>
          <p:cNvSpPr txBox="1"/>
          <p:nvPr/>
        </p:nvSpPr>
        <p:spPr>
          <a:xfrm>
            <a:off x="975857" y="3028000"/>
            <a:ext cx="1499128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authorization code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85EB5E-4E11-4CD2-871C-1ABB4AE608C1}"/>
              </a:ext>
            </a:extLst>
          </p:cNvPr>
          <p:cNvSpPr txBox="1"/>
          <p:nvPr/>
        </p:nvSpPr>
        <p:spPr>
          <a:xfrm>
            <a:off x="1862546" y="3271138"/>
            <a:ext cx="2965492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200" i="1" dirty="0">
                <a:solidFill>
                  <a:schemeClr val="tx2"/>
                </a:solidFill>
              </a:rPr>
              <a:t>?</a:t>
            </a:r>
            <a:r>
              <a:rPr lang="fr-FR" sz="1200" i="1" dirty="0" err="1">
                <a:solidFill>
                  <a:schemeClr val="tx2"/>
                </a:solidFill>
              </a:rPr>
              <a:t>grant_type</a:t>
            </a:r>
            <a:r>
              <a:rPr lang="fr-FR" sz="1200" i="1" dirty="0">
                <a:solidFill>
                  <a:schemeClr val="tx2"/>
                </a:solidFill>
              </a:rPr>
              <a:t>=</a:t>
            </a:r>
            <a:r>
              <a:rPr lang="fr-FR" sz="1200" i="1" dirty="0" err="1">
                <a:solidFill>
                  <a:schemeClr val="tx2"/>
                </a:solidFill>
              </a:rPr>
              <a:t>authorization_code&amp;code</a:t>
            </a:r>
            <a:r>
              <a:rPr lang="fr-FR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8A979E-9A11-46F1-A7B0-8460271D1902}"/>
              </a:ext>
            </a:extLst>
          </p:cNvPr>
          <p:cNvSpPr txBox="1"/>
          <p:nvPr/>
        </p:nvSpPr>
        <p:spPr>
          <a:xfrm>
            <a:off x="975857" y="3762549"/>
            <a:ext cx="277608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tx2"/>
                </a:solidFill>
                <a:latin typeface="+mj-lt"/>
              </a:rPr>
              <a:t>access_token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refresh_token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id_token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21C5D2-9D96-498A-AF7B-C62CCD54A7BB}"/>
              </a:ext>
            </a:extLst>
          </p:cNvPr>
          <p:cNvSpPr txBox="1"/>
          <p:nvPr/>
        </p:nvSpPr>
        <p:spPr>
          <a:xfrm>
            <a:off x="6561509" y="3965878"/>
            <a:ext cx="19468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1"/>
                </a:solidFill>
              </a:rPr>
              <a:t>/v1.0/me     (access token)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9F6816-1E47-4D00-8EEE-033A23F5CA38}"/>
              </a:ext>
            </a:extLst>
          </p:cNvPr>
          <p:cNvSpPr txBox="1"/>
          <p:nvPr/>
        </p:nvSpPr>
        <p:spPr>
          <a:xfrm>
            <a:off x="975857" y="4407238"/>
            <a:ext cx="16480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Current user’s profile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5779642-293F-4135-B9A1-4723011F5611}"/>
              </a:ext>
            </a:extLst>
          </p:cNvPr>
          <p:cNvSpPr txBox="1"/>
          <p:nvPr/>
        </p:nvSpPr>
        <p:spPr>
          <a:xfrm>
            <a:off x="3244240" y="5219710"/>
            <a:ext cx="3240824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?</a:t>
            </a:r>
            <a:r>
              <a:rPr lang="en-US" sz="1200" i="1" dirty="0" err="1">
                <a:solidFill>
                  <a:schemeClr val="tx2"/>
                </a:solidFill>
              </a:rPr>
              <a:t>grant_type</a:t>
            </a:r>
            <a:r>
              <a:rPr lang="en-US" sz="1200" i="1" dirty="0">
                <a:solidFill>
                  <a:schemeClr val="tx2"/>
                </a:solidFill>
              </a:rPr>
              <a:t>=</a:t>
            </a:r>
            <a:r>
              <a:rPr lang="en-US" sz="1200" i="1" dirty="0" err="1">
                <a:solidFill>
                  <a:schemeClr val="tx2"/>
                </a:solidFill>
              </a:rPr>
              <a:t>refresh_token&amp;refresh_token</a:t>
            </a:r>
            <a:r>
              <a:rPr lang="en-US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185B30-FDDC-4026-9837-DF48260B3F4A}"/>
              </a:ext>
            </a:extLst>
          </p:cNvPr>
          <p:cNvSpPr txBox="1"/>
          <p:nvPr/>
        </p:nvSpPr>
        <p:spPr>
          <a:xfrm>
            <a:off x="975857" y="5699201"/>
            <a:ext cx="277608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tx2"/>
                </a:solidFill>
                <a:latin typeface="+mj-lt"/>
              </a:rPr>
              <a:t>access_token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refresh_token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id_token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D7ADBA-207D-4693-88B5-FE8B18DE8B95}"/>
              </a:ext>
            </a:extLst>
          </p:cNvPr>
          <p:cNvSpPr txBox="1"/>
          <p:nvPr/>
        </p:nvSpPr>
        <p:spPr>
          <a:xfrm>
            <a:off x="6561509" y="5813885"/>
            <a:ext cx="19468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1"/>
                </a:solidFill>
              </a:rPr>
              <a:t>/v1.0/me     (access token)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FD31E-DE93-429E-A564-E6861F50CB2C}"/>
              </a:ext>
            </a:extLst>
          </p:cNvPr>
          <p:cNvSpPr txBox="1"/>
          <p:nvPr/>
        </p:nvSpPr>
        <p:spPr>
          <a:xfrm>
            <a:off x="2275565" y="2220140"/>
            <a:ext cx="247106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200" i="1" dirty="0">
                <a:solidFill>
                  <a:schemeClr val="tx2"/>
                </a:solidFill>
              </a:rPr>
              <a:t>?</a:t>
            </a:r>
            <a:r>
              <a:rPr lang="fr-FR" sz="1200" i="1" dirty="0" err="1">
                <a:solidFill>
                  <a:schemeClr val="tx2"/>
                </a:solidFill>
              </a:rPr>
              <a:t>response_type</a:t>
            </a:r>
            <a:r>
              <a:rPr lang="fr-FR" sz="1200" i="1" dirty="0">
                <a:solidFill>
                  <a:schemeClr val="tx2"/>
                </a:solidFill>
              </a:rPr>
              <a:t>=</a:t>
            </a:r>
            <a:r>
              <a:rPr lang="fr-FR" sz="1200" i="1" dirty="0" err="1">
                <a:solidFill>
                  <a:schemeClr val="tx2"/>
                </a:solidFill>
              </a:rPr>
              <a:t>code&amp;client_id</a:t>
            </a:r>
            <a:r>
              <a:rPr lang="fr-FR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9ECA49-8FE3-4E9B-A861-FC26CA8EA84D}"/>
              </a:ext>
            </a:extLst>
          </p:cNvPr>
          <p:cNvSpPr txBox="1"/>
          <p:nvPr/>
        </p:nvSpPr>
        <p:spPr>
          <a:xfrm>
            <a:off x="975857" y="6301001"/>
            <a:ext cx="16480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Current user’s profile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86D138-DD70-40E5-9AAE-17E5619A04DD}"/>
              </a:ext>
            </a:extLst>
          </p:cNvPr>
          <p:cNvGrpSpPr/>
          <p:nvPr/>
        </p:nvGrpSpPr>
        <p:grpSpPr>
          <a:xfrm>
            <a:off x="5100704" y="4740417"/>
            <a:ext cx="527602" cy="527600"/>
            <a:chOff x="4963878" y="4740417"/>
            <a:chExt cx="527602" cy="52760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FEC3DBC-581A-4309-9F5D-A17795020A5C}"/>
                </a:ext>
              </a:extLst>
            </p:cNvPr>
            <p:cNvSpPr/>
            <p:nvPr/>
          </p:nvSpPr>
          <p:spPr bwMode="auto">
            <a:xfrm>
              <a:off x="4963878" y="4740417"/>
              <a:ext cx="527602" cy="527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0719D960-20BF-45CA-8DE5-7D44EFFD40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442" y="4839181"/>
              <a:ext cx="350472" cy="330072"/>
            </a:xfrm>
            <a:custGeom>
              <a:avLst/>
              <a:gdLst>
                <a:gd name="T0" fmla="*/ 256 w 512"/>
                <a:gd name="T1" fmla="*/ 512 h 512"/>
                <a:gd name="T2" fmla="*/ 188 w 512"/>
                <a:gd name="T3" fmla="*/ 503 h 512"/>
                <a:gd name="T4" fmla="*/ 127 w 512"/>
                <a:gd name="T5" fmla="*/ 478 h 512"/>
                <a:gd name="T6" fmla="*/ 75 w 512"/>
                <a:gd name="T7" fmla="*/ 438 h 512"/>
                <a:gd name="T8" fmla="*/ 35 w 512"/>
                <a:gd name="T9" fmla="*/ 386 h 512"/>
                <a:gd name="T10" fmla="*/ 10 w 512"/>
                <a:gd name="T11" fmla="*/ 324 h 512"/>
                <a:gd name="T12" fmla="*/ 0 w 512"/>
                <a:gd name="T13" fmla="*/ 256 h 512"/>
                <a:gd name="T14" fmla="*/ 10 w 512"/>
                <a:gd name="T15" fmla="*/ 188 h 512"/>
                <a:gd name="T16" fmla="*/ 35 w 512"/>
                <a:gd name="T17" fmla="*/ 127 h 512"/>
                <a:gd name="T18" fmla="*/ 75 w 512"/>
                <a:gd name="T19" fmla="*/ 75 h 512"/>
                <a:gd name="T20" fmla="*/ 127 w 512"/>
                <a:gd name="T21" fmla="*/ 35 h 512"/>
                <a:gd name="T22" fmla="*/ 188 w 512"/>
                <a:gd name="T23" fmla="*/ 10 h 512"/>
                <a:gd name="T24" fmla="*/ 256 w 512"/>
                <a:gd name="T25" fmla="*/ 0 h 512"/>
                <a:gd name="T26" fmla="*/ 324 w 512"/>
                <a:gd name="T27" fmla="*/ 10 h 512"/>
                <a:gd name="T28" fmla="*/ 386 w 512"/>
                <a:gd name="T29" fmla="*/ 35 h 512"/>
                <a:gd name="T30" fmla="*/ 438 w 512"/>
                <a:gd name="T31" fmla="*/ 75 h 512"/>
                <a:gd name="T32" fmla="*/ 478 w 512"/>
                <a:gd name="T33" fmla="*/ 127 h 512"/>
                <a:gd name="T34" fmla="*/ 503 w 512"/>
                <a:gd name="T35" fmla="*/ 188 h 512"/>
                <a:gd name="T36" fmla="*/ 512 w 512"/>
                <a:gd name="T37" fmla="*/ 256 h 512"/>
                <a:gd name="T38" fmla="*/ 503 w 512"/>
                <a:gd name="T39" fmla="*/ 325 h 512"/>
                <a:gd name="T40" fmla="*/ 478 w 512"/>
                <a:gd name="T41" fmla="*/ 386 h 512"/>
                <a:gd name="T42" fmla="*/ 438 w 512"/>
                <a:gd name="T43" fmla="*/ 438 h 512"/>
                <a:gd name="T44" fmla="*/ 386 w 512"/>
                <a:gd name="T45" fmla="*/ 478 h 512"/>
                <a:gd name="T46" fmla="*/ 324 w 512"/>
                <a:gd name="T47" fmla="*/ 503 h 512"/>
                <a:gd name="T48" fmla="*/ 256 w 512"/>
                <a:gd name="T49" fmla="*/ 512 h 512"/>
                <a:gd name="T50" fmla="*/ 256 w 512"/>
                <a:gd name="T51" fmla="*/ 32 h 512"/>
                <a:gd name="T52" fmla="*/ 197 w 512"/>
                <a:gd name="T53" fmla="*/ 40 h 512"/>
                <a:gd name="T54" fmla="*/ 144 w 512"/>
                <a:gd name="T55" fmla="*/ 63 h 512"/>
                <a:gd name="T56" fmla="*/ 98 w 512"/>
                <a:gd name="T57" fmla="*/ 98 h 512"/>
                <a:gd name="T58" fmla="*/ 63 w 512"/>
                <a:gd name="T59" fmla="*/ 144 h 512"/>
                <a:gd name="T60" fmla="*/ 40 w 512"/>
                <a:gd name="T61" fmla="*/ 197 h 512"/>
                <a:gd name="T62" fmla="*/ 32 w 512"/>
                <a:gd name="T63" fmla="*/ 256 h 512"/>
                <a:gd name="T64" fmla="*/ 40 w 512"/>
                <a:gd name="T65" fmla="*/ 316 h 512"/>
                <a:gd name="T66" fmla="*/ 63 w 512"/>
                <a:gd name="T67" fmla="*/ 369 h 512"/>
                <a:gd name="T68" fmla="*/ 98 w 512"/>
                <a:gd name="T69" fmla="*/ 415 h 512"/>
                <a:gd name="T70" fmla="*/ 144 w 512"/>
                <a:gd name="T71" fmla="*/ 450 h 512"/>
                <a:gd name="T72" fmla="*/ 197 w 512"/>
                <a:gd name="T73" fmla="*/ 472 h 512"/>
                <a:gd name="T74" fmla="*/ 256 w 512"/>
                <a:gd name="T75" fmla="*/ 480 h 512"/>
                <a:gd name="T76" fmla="*/ 316 w 512"/>
                <a:gd name="T77" fmla="*/ 472 h 512"/>
                <a:gd name="T78" fmla="*/ 369 w 512"/>
                <a:gd name="T79" fmla="*/ 450 h 512"/>
                <a:gd name="T80" fmla="*/ 415 w 512"/>
                <a:gd name="T81" fmla="*/ 415 h 512"/>
                <a:gd name="T82" fmla="*/ 450 w 512"/>
                <a:gd name="T83" fmla="*/ 369 h 512"/>
                <a:gd name="T84" fmla="*/ 472 w 512"/>
                <a:gd name="T85" fmla="*/ 316 h 512"/>
                <a:gd name="T86" fmla="*/ 480 w 512"/>
                <a:gd name="T87" fmla="*/ 256 h 512"/>
                <a:gd name="T88" fmla="*/ 472 w 512"/>
                <a:gd name="T89" fmla="*/ 197 h 512"/>
                <a:gd name="T90" fmla="*/ 450 w 512"/>
                <a:gd name="T91" fmla="*/ 144 h 512"/>
                <a:gd name="T92" fmla="*/ 415 w 512"/>
                <a:gd name="T93" fmla="*/ 98 h 512"/>
                <a:gd name="T94" fmla="*/ 369 w 512"/>
                <a:gd name="T95" fmla="*/ 63 h 512"/>
                <a:gd name="T96" fmla="*/ 316 w 512"/>
                <a:gd name="T97" fmla="*/ 40 h 512"/>
                <a:gd name="T98" fmla="*/ 256 w 512"/>
                <a:gd name="T99" fmla="*/ 32 h 512"/>
                <a:gd name="T100" fmla="*/ 256 w 512"/>
                <a:gd name="T101" fmla="*/ 256 h 512"/>
                <a:gd name="T102" fmla="*/ 256 w 512"/>
                <a:gd name="T103" fmla="*/ 96 h 512"/>
                <a:gd name="T104" fmla="*/ 224 w 512"/>
                <a:gd name="T105" fmla="*/ 96 h 512"/>
                <a:gd name="T106" fmla="*/ 224 w 512"/>
                <a:gd name="T107" fmla="*/ 288 h 512"/>
                <a:gd name="T108" fmla="*/ 352 w 512"/>
                <a:gd name="T109" fmla="*/ 288 h 512"/>
                <a:gd name="T110" fmla="*/ 352 w 512"/>
                <a:gd name="T111" fmla="*/ 256 h 512"/>
                <a:gd name="T112" fmla="*/ 256 w 512"/>
                <a:gd name="T11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2" h="512">
                  <a:moveTo>
                    <a:pt x="256" y="512"/>
                  </a:moveTo>
                  <a:cubicBezTo>
                    <a:pt x="233" y="512"/>
                    <a:pt x="210" y="509"/>
                    <a:pt x="188" y="503"/>
                  </a:cubicBezTo>
                  <a:cubicBezTo>
                    <a:pt x="167" y="497"/>
                    <a:pt x="146" y="489"/>
                    <a:pt x="127" y="478"/>
                  </a:cubicBezTo>
                  <a:cubicBezTo>
                    <a:pt x="108" y="467"/>
                    <a:pt x="91" y="453"/>
                    <a:pt x="75" y="438"/>
                  </a:cubicBezTo>
                  <a:cubicBezTo>
                    <a:pt x="60" y="422"/>
                    <a:pt x="46" y="405"/>
                    <a:pt x="35" y="386"/>
                  </a:cubicBezTo>
                  <a:cubicBezTo>
                    <a:pt x="24" y="367"/>
                    <a:pt x="16" y="346"/>
                    <a:pt x="10" y="324"/>
                  </a:cubicBezTo>
                  <a:cubicBezTo>
                    <a:pt x="4" y="303"/>
                    <a:pt x="0" y="280"/>
                    <a:pt x="0" y="256"/>
                  </a:cubicBezTo>
                  <a:cubicBezTo>
                    <a:pt x="0" y="233"/>
                    <a:pt x="4" y="210"/>
                    <a:pt x="10" y="188"/>
                  </a:cubicBezTo>
                  <a:cubicBezTo>
                    <a:pt x="16" y="167"/>
                    <a:pt x="24" y="146"/>
                    <a:pt x="35" y="127"/>
                  </a:cubicBezTo>
                  <a:cubicBezTo>
                    <a:pt x="46" y="108"/>
                    <a:pt x="60" y="91"/>
                    <a:pt x="75" y="75"/>
                  </a:cubicBezTo>
                  <a:cubicBezTo>
                    <a:pt x="91" y="60"/>
                    <a:pt x="108" y="46"/>
                    <a:pt x="127" y="35"/>
                  </a:cubicBezTo>
                  <a:cubicBezTo>
                    <a:pt x="146" y="24"/>
                    <a:pt x="167" y="16"/>
                    <a:pt x="188" y="10"/>
                  </a:cubicBezTo>
                  <a:cubicBezTo>
                    <a:pt x="210" y="4"/>
                    <a:pt x="233" y="0"/>
                    <a:pt x="256" y="0"/>
                  </a:cubicBezTo>
                  <a:cubicBezTo>
                    <a:pt x="280" y="0"/>
                    <a:pt x="303" y="4"/>
                    <a:pt x="324" y="10"/>
                  </a:cubicBezTo>
                  <a:cubicBezTo>
                    <a:pt x="346" y="16"/>
                    <a:pt x="367" y="24"/>
                    <a:pt x="386" y="35"/>
                  </a:cubicBezTo>
                  <a:cubicBezTo>
                    <a:pt x="405" y="46"/>
                    <a:pt x="422" y="60"/>
                    <a:pt x="438" y="75"/>
                  </a:cubicBezTo>
                  <a:cubicBezTo>
                    <a:pt x="453" y="91"/>
                    <a:pt x="467" y="108"/>
                    <a:pt x="478" y="127"/>
                  </a:cubicBezTo>
                  <a:cubicBezTo>
                    <a:pt x="489" y="146"/>
                    <a:pt x="497" y="167"/>
                    <a:pt x="503" y="188"/>
                  </a:cubicBezTo>
                  <a:cubicBezTo>
                    <a:pt x="509" y="210"/>
                    <a:pt x="512" y="233"/>
                    <a:pt x="512" y="256"/>
                  </a:cubicBezTo>
                  <a:cubicBezTo>
                    <a:pt x="512" y="280"/>
                    <a:pt x="509" y="303"/>
                    <a:pt x="503" y="325"/>
                  </a:cubicBezTo>
                  <a:cubicBezTo>
                    <a:pt x="497" y="346"/>
                    <a:pt x="489" y="367"/>
                    <a:pt x="478" y="386"/>
                  </a:cubicBezTo>
                  <a:cubicBezTo>
                    <a:pt x="467" y="405"/>
                    <a:pt x="453" y="422"/>
                    <a:pt x="438" y="438"/>
                  </a:cubicBezTo>
                  <a:cubicBezTo>
                    <a:pt x="422" y="453"/>
                    <a:pt x="405" y="467"/>
                    <a:pt x="386" y="478"/>
                  </a:cubicBezTo>
                  <a:cubicBezTo>
                    <a:pt x="367" y="489"/>
                    <a:pt x="346" y="497"/>
                    <a:pt x="324" y="503"/>
                  </a:cubicBezTo>
                  <a:cubicBezTo>
                    <a:pt x="303" y="509"/>
                    <a:pt x="280" y="512"/>
                    <a:pt x="256" y="512"/>
                  </a:cubicBezTo>
                  <a:close/>
                  <a:moveTo>
                    <a:pt x="256" y="32"/>
                  </a:moveTo>
                  <a:cubicBezTo>
                    <a:pt x="236" y="32"/>
                    <a:pt x="216" y="35"/>
                    <a:pt x="197" y="40"/>
                  </a:cubicBezTo>
                  <a:cubicBezTo>
                    <a:pt x="178" y="46"/>
                    <a:pt x="160" y="53"/>
                    <a:pt x="144" y="63"/>
                  </a:cubicBezTo>
                  <a:cubicBezTo>
                    <a:pt x="127" y="73"/>
                    <a:pt x="112" y="85"/>
                    <a:pt x="98" y="98"/>
                  </a:cubicBezTo>
                  <a:cubicBezTo>
                    <a:pt x="85" y="112"/>
                    <a:pt x="73" y="127"/>
                    <a:pt x="63" y="144"/>
                  </a:cubicBezTo>
                  <a:cubicBezTo>
                    <a:pt x="53" y="160"/>
                    <a:pt x="46" y="178"/>
                    <a:pt x="40" y="197"/>
                  </a:cubicBezTo>
                  <a:cubicBezTo>
                    <a:pt x="35" y="216"/>
                    <a:pt x="32" y="236"/>
                    <a:pt x="32" y="256"/>
                  </a:cubicBezTo>
                  <a:cubicBezTo>
                    <a:pt x="32" y="277"/>
                    <a:pt x="35" y="297"/>
                    <a:pt x="40" y="316"/>
                  </a:cubicBezTo>
                  <a:cubicBezTo>
                    <a:pt x="46" y="335"/>
                    <a:pt x="53" y="353"/>
                    <a:pt x="63" y="369"/>
                  </a:cubicBezTo>
                  <a:cubicBezTo>
                    <a:pt x="73" y="386"/>
                    <a:pt x="85" y="401"/>
                    <a:pt x="98" y="415"/>
                  </a:cubicBezTo>
                  <a:cubicBezTo>
                    <a:pt x="112" y="428"/>
                    <a:pt x="127" y="440"/>
                    <a:pt x="144" y="450"/>
                  </a:cubicBezTo>
                  <a:cubicBezTo>
                    <a:pt x="160" y="460"/>
                    <a:pt x="178" y="467"/>
                    <a:pt x="197" y="472"/>
                  </a:cubicBezTo>
                  <a:cubicBezTo>
                    <a:pt x="216" y="478"/>
                    <a:pt x="236" y="480"/>
                    <a:pt x="256" y="480"/>
                  </a:cubicBezTo>
                  <a:cubicBezTo>
                    <a:pt x="277" y="480"/>
                    <a:pt x="297" y="478"/>
                    <a:pt x="316" y="472"/>
                  </a:cubicBezTo>
                  <a:cubicBezTo>
                    <a:pt x="335" y="467"/>
                    <a:pt x="353" y="460"/>
                    <a:pt x="369" y="450"/>
                  </a:cubicBezTo>
                  <a:cubicBezTo>
                    <a:pt x="386" y="440"/>
                    <a:pt x="401" y="428"/>
                    <a:pt x="415" y="415"/>
                  </a:cubicBezTo>
                  <a:cubicBezTo>
                    <a:pt x="428" y="401"/>
                    <a:pt x="440" y="386"/>
                    <a:pt x="450" y="369"/>
                  </a:cubicBezTo>
                  <a:cubicBezTo>
                    <a:pt x="460" y="353"/>
                    <a:pt x="467" y="335"/>
                    <a:pt x="472" y="316"/>
                  </a:cubicBezTo>
                  <a:cubicBezTo>
                    <a:pt x="478" y="297"/>
                    <a:pt x="480" y="277"/>
                    <a:pt x="480" y="256"/>
                  </a:cubicBezTo>
                  <a:cubicBezTo>
                    <a:pt x="480" y="236"/>
                    <a:pt x="478" y="216"/>
                    <a:pt x="472" y="197"/>
                  </a:cubicBezTo>
                  <a:cubicBezTo>
                    <a:pt x="467" y="178"/>
                    <a:pt x="460" y="160"/>
                    <a:pt x="450" y="144"/>
                  </a:cubicBezTo>
                  <a:cubicBezTo>
                    <a:pt x="440" y="127"/>
                    <a:pt x="428" y="112"/>
                    <a:pt x="415" y="98"/>
                  </a:cubicBezTo>
                  <a:cubicBezTo>
                    <a:pt x="401" y="85"/>
                    <a:pt x="386" y="73"/>
                    <a:pt x="369" y="63"/>
                  </a:cubicBezTo>
                  <a:cubicBezTo>
                    <a:pt x="353" y="53"/>
                    <a:pt x="335" y="46"/>
                    <a:pt x="316" y="40"/>
                  </a:cubicBezTo>
                  <a:cubicBezTo>
                    <a:pt x="297" y="35"/>
                    <a:pt x="277" y="32"/>
                    <a:pt x="256" y="32"/>
                  </a:cubicBezTo>
                  <a:close/>
                  <a:moveTo>
                    <a:pt x="256" y="256"/>
                  </a:moveTo>
                  <a:lnTo>
                    <a:pt x="256" y="96"/>
                  </a:lnTo>
                  <a:lnTo>
                    <a:pt x="224" y="96"/>
                  </a:lnTo>
                  <a:lnTo>
                    <a:pt x="224" y="288"/>
                  </a:lnTo>
                  <a:lnTo>
                    <a:pt x="352" y="288"/>
                  </a:lnTo>
                  <a:lnTo>
                    <a:pt x="352" y="256"/>
                  </a:lnTo>
                  <a:lnTo>
                    <a:pt x="256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440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where this is useful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A9D6F44-DA80-4D58-8CFB-B2DC72F034D4}"/>
              </a:ext>
            </a:extLst>
          </p:cNvPr>
          <p:cNvSpPr/>
          <p:nvPr/>
        </p:nvSpPr>
        <p:spPr bwMode="auto">
          <a:xfrm>
            <a:off x="0" y="1555984"/>
            <a:ext cx="12436475" cy="440995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8218EE-0197-438B-A1EE-F8F288C7AA2B}"/>
              </a:ext>
            </a:extLst>
          </p:cNvPr>
          <p:cNvSpPr/>
          <p:nvPr/>
        </p:nvSpPr>
        <p:spPr>
          <a:xfrm>
            <a:off x="1107164" y="4470470"/>
            <a:ext cx="401058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2400" dirty="0">
                <a:latin typeface="+mj-lt"/>
              </a:rPr>
              <a:t>And many more…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EFA15EF-8363-47A8-85C9-56A62FD76893}"/>
              </a:ext>
            </a:extLst>
          </p:cNvPr>
          <p:cNvCxnSpPr>
            <a:cxnSpLocks/>
          </p:cNvCxnSpPr>
          <p:nvPr/>
        </p:nvCxnSpPr>
        <p:spPr>
          <a:xfrm>
            <a:off x="519434" y="1989952"/>
            <a:ext cx="0" cy="300008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2CFF32-5023-46F5-98F2-7F973BB628D8}"/>
              </a:ext>
            </a:extLst>
          </p:cNvPr>
          <p:cNvGrpSpPr/>
          <p:nvPr/>
        </p:nvGrpSpPr>
        <p:grpSpPr>
          <a:xfrm>
            <a:off x="6096784" y="1923914"/>
            <a:ext cx="5897942" cy="3691860"/>
            <a:chOff x="6176294" y="1923914"/>
            <a:chExt cx="5570206" cy="348671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FA4D0AE-C66F-4478-A47F-8B462E62ACF2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0E156C4-95E8-4D9D-8928-A84877888263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C29B876-5AD6-47CF-94AA-419845E406FE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ACB0FB0-E97A-468A-8BFD-0373A36CB6E3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09E5533-3ECC-4940-8745-FE85CD68D7B4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E8FBA16-66CD-4D1C-811A-6EE5719EB50D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2B9E0C-DA25-49E1-8D8A-6ACF0800BEC4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52489BD-D19E-4B5F-8D1E-FDD680123E04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B05C594-C6A4-493D-847E-E523C97EAB82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54D57AB-339F-4396-A7A5-7CB2E171D959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FBC4E42-B729-4E27-A818-D14A6B3C1533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0102600-86FF-40E0-BC07-1372BBC0A827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BF51340-1F1B-41DB-864C-E7B5D3C5651D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9B901C2-DC49-4B15-81CB-365C58F39846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58294A0-5544-43CB-8064-DE9524A357BB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08F9A92-7968-4925-BA65-710143172A99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815D45E-3CFA-4BB4-8082-2ACD3C426809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7BCEF5-219F-4444-BBF6-DD07E289336D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2B6919-FDD9-4C71-B8AE-0D723AB6E55D}"/>
                </a:ext>
              </a:extLst>
            </p:cNvPr>
            <p:cNvSpPr txBox="1"/>
            <p:nvPr/>
          </p:nvSpPr>
          <p:spPr>
            <a:xfrm>
              <a:off x="9812337" y="1923914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4CC69E-399A-4515-B605-5B97AC3D858D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C9AEE9E-36C2-4B92-B60B-ECBFCF4A2C18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7A548CE-D508-4871-BC76-0E2FB7C787B4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A425174-9E5B-4A62-918F-2E03E5264279}"/>
                </a:ext>
              </a:extLst>
            </p:cNvPr>
            <p:cNvCxnSpPr>
              <a:cxnSpLocks/>
              <a:stCxn id="84" idx="1"/>
              <a:endCxn id="83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165FB09-2D5F-4192-80FF-066DABAF1F85}"/>
                </a:ext>
              </a:extLst>
            </p:cNvPr>
            <p:cNvCxnSpPr>
              <a:cxnSpLocks/>
              <a:stCxn id="96" idx="2"/>
              <a:endCxn id="83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82D288E-8453-4730-B587-347A20610755}"/>
                </a:ext>
              </a:extLst>
            </p:cNvPr>
            <p:cNvCxnSpPr>
              <a:cxnSpLocks/>
              <a:stCxn id="84" idx="7"/>
              <a:endCxn id="97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CAB9835-B82E-401D-97D6-C0ACD9515B79}"/>
                </a:ext>
              </a:extLst>
            </p:cNvPr>
            <p:cNvCxnSpPr>
              <a:stCxn id="90" idx="0"/>
              <a:endCxn id="84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91EC0A7-7422-4678-A4F8-75996036E0F7}"/>
                </a:ext>
              </a:extLst>
            </p:cNvPr>
            <p:cNvCxnSpPr>
              <a:cxnSpLocks/>
              <a:stCxn id="89" idx="7"/>
              <a:endCxn id="84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5FCFFC1-7244-4B67-952B-400923F29CAE}"/>
                </a:ext>
              </a:extLst>
            </p:cNvPr>
            <p:cNvCxnSpPr>
              <a:stCxn id="85" idx="5"/>
              <a:endCxn id="89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4BCEEE8-D4EB-4459-8946-B65A7C69FD84}"/>
                </a:ext>
              </a:extLst>
            </p:cNvPr>
            <p:cNvCxnSpPr>
              <a:cxnSpLocks/>
              <a:stCxn id="85" idx="3"/>
              <a:endCxn id="94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0BA8F3-62DC-4AC2-9B48-E896245D3428}"/>
                </a:ext>
              </a:extLst>
            </p:cNvPr>
            <p:cNvCxnSpPr>
              <a:cxnSpLocks/>
              <a:stCxn id="94" idx="7"/>
              <a:endCxn id="84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A83D7B7-9AD3-41BE-A005-6D031E1395C0}"/>
                </a:ext>
              </a:extLst>
            </p:cNvPr>
            <p:cNvCxnSpPr>
              <a:stCxn id="87" idx="6"/>
              <a:endCxn id="84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5C430F8-C842-4AF2-997E-B0166ED9548F}"/>
                </a:ext>
              </a:extLst>
            </p:cNvPr>
            <p:cNvCxnSpPr>
              <a:stCxn id="94" idx="5"/>
              <a:endCxn id="91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EBF3F5B-D5E2-4266-81B0-9CA8D074DD08}"/>
                </a:ext>
              </a:extLst>
            </p:cNvPr>
            <p:cNvCxnSpPr>
              <a:cxnSpLocks/>
              <a:stCxn id="94" idx="6"/>
              <a:endCxn id="89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76732F9-966E-4DB4-B8CB-9C9AB06570E8}"/>
                </a:ext>
              </a:extLst>
            </p:cNvPr>
            <p:cNvCxnSpPr>
              <a:stCxn id="94" idx="1"/>
              <a:endCxn id="87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4786CAB-9A1A-462B-B118-04F2D473A3B2}"/>
                </a:ext>
              </a:extLst>
            </p:cNvPr>
            <p:cNvCxnSpPr>
              <a:stCxn id="93" idx="6"/>
              <a:endCxn id="94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D1C2743-D150-4E8F-87A8-B9BE95C7875D}"/>
                </a:ext>
              </a:extLst>
            </p:cNvPr>
            <p:cNvCxnSpPr>
              <a:cxnSpLocks/>
              <a:stCxn id="93" idx="5"/>
              <a:endCxn id="86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940A321-5FA2-41ED-B50D-C45298664CEF}"/>
                </a:ext>
              </a:extLst>
            </p:cNvPr>
            <p:cNvCxnSpPr>
              <a:stCxn id="86" idx="5"/>
              <a:endCxn id="92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D4DEDC4-F6C8-47BA-8D29-A53130CEF72F}"/>
                </a:ext>
              </a:extLst>
            </p:cNvPr>
            <p:cNvCxnSpPr>
              <a:stCxn id="86" idx="6"/>
              <a:endCxn id="94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28F21-2081-4376-AB0D-AE2AC4B12B43}"/>
                </a:ext>
              </a:extLst>
            </p:cNvPr>
            <p:cNvCxnSpPr>
              <a:stCxn id="92" idx="7"/>
              <a:endCxn id="94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D0012FA-9D22-46B8-8676-4AAC2D257CFD}"/>
                </a:ext>
              </a:extLst>
            </p:cNvPr>
            <p:cNvCxnSpPr>
              <a:cxnSpLocks/>
              <a:stCxn id="100" idx="7"/>
              <a:endCxn id="86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4F739E3-CA16-441A-8722-52FF64202453}"/>
                </a:ext>
              </a:extLst>
            </p:cNvPr>
            <p:cNvCxnSpPr>
              <a:cxnSpLocks/>
              <a:stCxn id="95" idx="3"/>
              <a:endCxn id="99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9678D7B-E24A-4A5F-903A-06219F0370CB}"/>
                </a:ext>
              </a:extLst>
            </p:cNvPr>
            <p:cNvCxnSpPr>
              <a:stCxn id="87" idx="0"/>
              <a:endCxn id="88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8966287-534A-4884-B9A5-456FBDDD4406}"/>
                </a:ext>
              </a:extLst>
            </p:cNvPr>
            <p:cNvCxnSpPr>
              <a:stCxn id="88" idx="2"/>
              <a:endCxn id="95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4AD642-0879-4D04-823B-257DE46DF970}"/>
                </a:ext>
              </a:extLst>
            </p:cNvPr>
            <p:cNvCxnSpPr>
              <a:cxnSpLocks/>
              <a:stCxn id="88" idx="1"/>
              <a:endCxn id="98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27EC0E8-FB78-4D70-8708-D7373954D4C8}"/>
                </a:ext>
              </a:extLst>
            </p:cNvPr>
            <p:cNvCxnSpPr>
              <a:stCxn id="88" idx="6"/>
              <a:endCxn id="83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10399DF-B092-4269-8E3D-4545CE47BF78}"/>
                </a:ext>
              </a:extLst>
            </p:cNvPr>
            <p:cNvCxnSpPr>
              <a:stCxn id="89" idx="6"/>
              <a:endCxn id="90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971D2D-8208-41DA-A64C-2E0084B87BA2}"/>
                </a:ext>
              </a:extLst>
            </p:cNvPr>
            <p:cNvCxnSpPr>
              <a:stCxn id="91" idx="7"/>
              <a:endCxn id="89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47B0B6-B023-4148-8ACF-A241D8B3E93B}"/>
                </a:ext>
              </a:extLst>
            </p:cNvPr>
            <p:cNvSpPr txBox="1"/>
            <p:nvPr/>
          </p:nvSpPr>
          <p:spPr>
            <a:xfrm>
              <a:off x="10104332" y="3723795"/>
              <a:ext cx="68640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6216A83-70A6-48AA-89D2-5AAAD579D21B}"/>
                </a:ext>
              </a:extLst>
            </p:cNvPr>
            <p:cNvSpPr txBox="1"/>
            <p:nvPr/>
          </p:nvSpPr>
          <p:spPr>
            <a:xfrm>
              <a:off x="10519351" y="4394136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9164279-0850-4948-8001-6DBB6E29C61C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6A8212E-D8D1-4D22-8FD7-0F09A15420F3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163B5C-3F46-499F-A5A6-2FBB069356B0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3D619F-140D-4213-9699-76EFD295A884}"/>
                </a:ext>
              </a:extLst>
            </p:cNvPr>
            <p:cNvSpPr txBox="1"/>
            <p:nvPr/>
          </p:nvSpPr>
          <p:spPr>
            <a:xfrm>
              <a:off x="6176294" y="4321860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38CBC12-2051-44D9-A07F-A4198F941550}"/>
                </a:ext>
              </a:extLst>
            </p:cNvPr>
            <p:cNvSpPr txBox="1"/>
            <p:nvPr/>
          </p:nvSpPr>
          <p:spPr>
            <a:xfrm>
              <a:off x="6210358" y="3553675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0C13A26-F88C-43B0-A6A2-A729875A5942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7595F5-42BC-42D0-8956-B8D380F3722A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5E99703-D2BE-4F10-BBD7-A386693914BA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75EA7D5-69AD-4106-B063-B897472ECDAA}"/>
                </a:ext>
              </a:extLst>
            </p:cNvPr>
            <p:cNvCxnSpPr>
              <a:stCxn id="87" idx="3"/>
              <a:endCxn id="86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F37E162-6455-4B62-8086-B82FF962751B}"/>
                </a:ext>
              </a:extLst>
            </p:cNvPr>
            <p:cNvSpPr txBox="1"/>
            <p:nvPr/>
          </p:nvSpPr>
          <p:spPr>
            <a:xfrm>
              <a:off x="8698436" y="3529479"/>
              <a:ext cx="1138453" cy="3231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 Graph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12A3D59-7FBC-4840-922B-D58F1BF1482B}"/>
                </a:ext>
              </a:extLst>
            </p:cNvPr>
            <p:cNvCxnSpPr>
              <a:endCxn id="88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4">
              <a:extLst>
                <a:ext uri="{FF2B5EF4-FFF2-40B4-BE49-F238E27FC236}">
                  <a16:creationId xmlns:a16="http://schemas.microsoft.com/office/drawing/2014/main" id="{8E302811-64D5-4621-85F9-B57364B32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183" name="Freeform 5">
                <a:extLst>
                  <a:ext uri="{FF2B5EF4-FFF2-40B4-BE49-F238E27FC236}">
                    <a16:creationId xmlns:a16="http://schemas.microsoft.com/office/drawing/2014/main" id="{1837508A-5FF3-422D-9E7D-EC564638A0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6">
                <a:extLst>
                  <a:ext uri="{FF2B5EF4-FFF2-40B4-BE49-F238E27FC236}">
                    <a16:creationId xmlns:a16="http://schemas.microsoft.com/office/drawing/2014/main" id="{DEF9B518-6FCB-4879-B175-185B2ECCF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7">
                <a:extLst>
                  <a:ext uri="{FF2B5EF4-FFF2-40B4-BE49-F238E27FC236}">
                    <a16:creationId xmlns:a16="http://schemas.microsoft.com/office/drawing/2014/main" id="{9789346F-D5A0-4047-8601-3FFC101C4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8">
                <a:extLst>
                  <a:ext uri="{FF2B5EF4-FFF2-40B4-BE49-F238E27FC236}">
                    <a16:creationId xmlns:a16="http://schemas.microsoft.com/office/drawing/2014/main" id="{153BDFB9-6961-44AB-B02F-DE2EFC58B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9">
                <a:extLst>
                  <a:ext uri="{FF2B5EF4-FFF2-40B4-BE49-F238E27FC236}">
                    <a16:creationId xmlns:a16="http://schemas.microsoft.com/office/drawing/2014/main" id="{1E86BBF3-9C1B-4283-B0DB-D32D0E59A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13FDE6F3-5E92-460D-96FD-0633DCB8E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5" name="Group 16">
              <a:extLst>
                <a:ext uri="{FF2B5EF4-FFF2-40B4-BE49-F238E27FC236}">
                  <a16:creationId xmlns:a16="http://schemas.microsoft.com/office/drawing/2014/main" id="{9B1CAB31-9B13-4C99-B233-BCBA237BC60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68" name="Rectangle 17">
                <a:extLst>
                  <a:ext uri="{FF2B5EF4-FFF2-40B4-BE49-F238E27FC236}">
                    <a16:creationId xmlns:a16="http://schemas.microsoft.com/office/drawing/2014/main" id="{08AB6134-6672-4566-9406-D08A54022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Rectangle 18">
                <a:extLst>
                  <a:ext uri="{FF2B5EF4-FFF2-40B4-BE49-F238E27FC236}">
                    <a16:creationId xmlns:a16="http://schemas.microsoft.com/office/drawing/2014/main" id="{AF582DFE-3885-4DEE-BA3E-F2B4FA0A9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9">
                <a:extLst>
                  <a:ext uri="{FF2B5EF4-FFF2-40B4-BE49-F238E27FC236}">
                    <a16:creationId xmlns:a16="http://schemas.microsoft.com/office/drawing/2014/main" id="{B054D583-4304-4E1A-BB15-43004D8C6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20">
                <a:extLst>
                  <a:ext uri="{FF2B5EF4-FFF2-40B4-BE49-F238E27FC236}">
                    <a16:creationId xmlns:a16="http://schemas.microsoft.com/office/drawing/2014/main" id="{C3ED7EF4-393B-4903-B8B0-C7F828381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21">
                <a:extLst>
                  <a:ext uri="{FF2B5EF4-FFF2-40B4-BE49-F238E27FC236}">
                    <a16:creationId xmlns:a16="http://schemas.microsoft.com/office/drawing/2014/main" id="{87A5CD0D-255A-4560-A83C-121A41D9F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22">
                <a:extLst>
                  <a:ext uri="{FF2B5EF4-FFF2-40B4-BE49-F238E27FC236}">
                    <a16:creationId xmlns:a16="http://schemas.microsoft.com/office/drawing/2014/main" id="{144A92D8-27DB-408D-8AE1-39211E364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23">
                <a:extLst>
                  <a:ext uri="{FF2B5EF4-FFF2-40B4-BE49-F238E27FC236}">
                    <a16:creationId xmlns:a16="http://schemas.microsoft.com/office/drawing/2014/main" id="{9457A347-1F28-4C1B-A455-E1E08904D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24">
                <a:extLst>
                  <a:ext uri="{FF2B5EF4-FFF2-40B4-BE49-F238E27FC236}">
                    <a16:creationId xmlns:a16="http://schemas.microsoft.com/office/drawing/2014/main" id="{C9EA5FF3-AA87-43CA-8ED9-4CE64FA04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25">
                <a:extLst>
                  <a:ext uri="{FF2B5EF4-FFF2-40B4-BE49-F238E27FC236}">
                    <a16:creationId xmlns:a16="http://schemas.microsoft.com/office/drawing/2014/main" id="{8BB8E160-482E-4A6D-950D-9F335C2FD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26">
                <a:extLst>
                  <a:ext uri="{FF2B5EF4-FFF2-40B4-BE49-F238E27FC236}">
                    <a16:creationId xmlns:a16="http://schemas.microsoft.com/office/drawing/2014/main" id="{6A722C73-654C-421B-AFDA-A22E291D4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27">
                <a:extLst>
                  <a:ext uri="{FF2B5EF4-FFF2-40B4-BE49-F238E27FC236}">
                    <a16:creationId xmlns:a16="http://schemas.microsoft.com/office/drawing/2014/main" id="{527C49D3-377F-47C5-9EBA-5D7566C51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28">
                <a:extLst>
                  <a:ext uri="{FF2B5EF4-FFF2-40B4-BE49-F238E27FC236}">
                    <a16:creationId xmlns:a16="http://schemas.microsoft.com/office/drawing/2014/main" id="{B33753EC-8B3F-4F97-A989-A9A34BE2B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29">
                <a:extLst>
                  <a:ext uri="{FF2B5EF4-FFF2-40B4-BE49-F238E27FC236}">
                    <a16:creationId xmlns:a16="http://schemas.microsoft.com/office/drawing/2014/main" id="{F3332F84-25C5-4FD5-BBF7-7A9721D4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0">
                <a:extLst>
                  <a:ext uri="{FF2B5EF4-FFF2-40B4-BE49-F238E27FC236}">
                    <a16:creationId xmlns:a16="http://schemas.microsoft.com/office/drawing/2014/main" id="{98ECC073-4F4C-455D-A809-A898320B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31">
                <a:extLst>
                  <a:ext uri="{FF2B5EF4-FFF2-40B4-BE49-F238E27FC236}">
                    <a16:creationId xmlns:a16="http://schemas.microsoft.com/office/drawing/2014/main" id="{599DA79E-17D2-4574-9F20-084A9A2BD6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06F6F845-955A-4CE7-89DF-979ECB65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DF6619FA-2337-4963-9436-189551E06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3">
              <a:extLst>
                <a:ext uri="{FF2B5EF4-FFF2-40B4-BE49-F238E27FC236}">
                  <a16:creationId xmlns:a16="http://schemas.microsoft.com/office/drawing/2014/main" id="{430F8ED8-FED9-4757-9184-5D98991C7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A3E38598-67AF-47E9-BB41-694D607D9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1">
              <a:extLst>
                <a:ext uri="{FF2B5EF4-FFF2-40B4-BE49-F238E27FC236}">
                  <a16:creationId xmlns:a16="http://schemas.microsoft.com/office/drawing/2014/main" id="{E276E6F6-5905-4E32-A6A9-8AAF467276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3C7C69FE-D4B5-4476-8443-670593DCD0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9">
              <a:extLst>
                <a:ext uri="{FF2B5EF4-FFF2-40B4-BE49-F238E27FC236}">
                  <a16:creationId xmlns:a16="http://schemas.microsoft.com/office/drawing/2014/main" id="{F73631E3-DC85-45E7-859B-50240BDE5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3">
              <a:extLst>
                <a:ext uri="{FF2B5EF4-FFF2-40B4-BE49-F238E27FC236}">
                  <a16:creationId xmlns:a16="http://schemas.microsoft.com/office/drawing/2014/main" id="{5A2BEE49-D75B-4482-AD52-EE71F6C45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C0CE18C-212A-4A3E-AEBC-9EDC7219F098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63" name="Freeform 67">
                <a:extLst>
                  <a:ext uri="{FF2B5EF4-FFF2-40B4-BE49-F238E27FC236}">
                    <a16:creationId xmlns:a16="http://schemas.microsoft.com/office/drawing/2014/main" id="{2ECC4882-E610-4D2C-9A45-716070C89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68">
                <a:extLst>
                  <a:ext uri="{FF2B5EF4-FFF2-40B4-BE49-F238E27FC236}">
                    <a16:creationId xmlns:a16="http://schemas.microsoft.com/office/drawing/2014/main" id="{09F36322-5D1F-413C-8D75-7A34C0B37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69">
                <a:extLst>
                  <a:ext uri="{FF2B5EF4-FFF2-40B4-BE49-F238E27FC236}">
                    <a16:creationId xmlns:a16="http://schemas.microsoft.com/office/drawing/2014/main" id="{76B8C4AD-8D16-4680-978F-3EA87B893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70">
                <a:extLst>
                  <a:ext uri="{FF2B5EF4-FFF2-40B4-BE49-F238E27FC236}">
                    <a16:creationId xmlns:a16="http://schemas.microsoft.com/office/drawing/2014/main" id="{B0820ED5-AF78-4890-B95F-3F94608F3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71">
                <a:extLst>
                  <a:ext uri="{FF2B5EF4-FFF2-40B4-BE49-F238E27FC236}">
                    <a16:creationId xmlns:a16="http://schemas.microsoft.com/office/drawing/2014/main" id="{CBB8C6CA-EEB5-4D40-A3F6-F42AC53FD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74">
              <a:extLst>
                <a:ext uri="{FF2B5EF4-FFF2-40B4-BE49-F238E27FC236}">
                  <a16:creationId xmlns:a16="http://schemas.microsoft.com/office/drawing/2014/main" id="{C5B24E6F-D605-4A92-AF08-51145F5607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57" name="Rectangle 75">
                <a:extLst>
                  <a:ext uri="{FF2B5EF4-FFF2-40B4-BE49-F238E27FC236}">
                    <a16:creationId xmlns:a16="http://schemas.microsoft.com/office/drawing/2014/main" id="{6A619BF0-7A6E-4AAE-8037-0CAA76ABE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76">
                <a:extLst>
                  <a:ext uri="{FF2B5EF4-FFF2-40B4-BE49-F238E27FC236}">
                    <a16:creationId xmlns:a16="http://schemas.microsoft.com/office/drawing/2014/main" id="{BC4CF9CB-B6C7-4D34-BB2F-FD500CEBB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Rectangle 77">
                <a:extLst>
                  <a:ext uri="{FF2B5EF4-FFF2-40B4-BE49-F238E27FC236}">
                    <a16:creationId xmlns:a16="http://schemas.microsoft.com/office/drawing/2014/main" id="{1F150D54-06C6-40CB-9C4E-F111AFE56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78">
                <a:extLst>
                  <a:ext uri="{FF2B5EF4-FFF2-40B4-BE49-F238E27FC236}">
                    <a16:creationId xmlns:a16="http://schemas.microsoft.com/office/drawing/2014/main" id="{CC9AE3BF-B90F-426B-B329-EE6AE7609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79">
                <a:extLst>
                  <a:ext uri="{FF2B5EF4-FFF2-40B4-BE49-F238E27FC236}">
                    <a16:creationId xmlns:a16="http://schemas.microsoft.com/office/drawing/2014/main" id="{06E4DEEC-0159-41CB-8545-EB3B1E744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0">
                <a:extLst>
                  <a:ext uri="{FF2B5EF4-FFF2-40B4-BE49-F238E27FC236}">
                    <a16:creationId xmlns:a16="http://schemas.microsoft.com/office/drawing/2014/main" id="{1C49640A-5E31-4ED9-A1AF-E521D8662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6" name="Freeform 85">
              <a:extLst>
                <a:ext uri="{FF2B5EF4-FFF2-40B4-BE49-F238E27FC236}">
                  <a16:creationId xmlns:a16="http://schemas.microsoft.com/office/drawing/2014/main" id="{C8DBF4A1-94D8-463A-83BF-6B64C1A1C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CFE54E2-EDFF-4990-8687-85CD1D9DC526}"/>
              </a:ext>
            </a:extLst>
          </p:cNvPr>
          <p:cNvGrpSpPr/>
          <p:nvPr/>
        </p:nvGrpSpPr>
        <p:grpSpPr>
          <a:xfrm>
            <a:off x="726830" y="2095255"/>
            <a:ext cx="5391229" cy="2210778"/>
            <a:chOff x="970533" y="2095255"/>
            <a:chExt cx="5391229" cy="2210778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45405EC-06E6-449C-8BDB-04B8181F5020}"/>
                </a:ext>
              </a:extLst>
            </p:cNvPr>
            <p:cNvSpPr/>
            <p:nvPr/>
          </p:nvSpPr>
          <p:spPr>
            <a:xfrm>
              <a:off x="1350867" y="2102353"/>
              <a:ext cx="5010895" cy="2203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Mobile applications on multiple platforms that require access to data.</a:t>
              </a:r>
            </a:p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Monitoring applications to ensure </a:t>
              </a:r>
              <a:br>
                <a:rPr lang="en-US" dirty="0"/>
              </a:br>
              <a:r>
                <a:rPr lang="en-US" dirty="0"/>
                <a:t>consistent operations.</a:t>
              </a:r>
            </a:p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Master-detail applications that can perform CRUD operations against Graph data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676900B-C710-4809-BB53-943C1422DE4E}"/>
                </a:ext>
              </a:extLst>
            </p:cNvPr>
            <p:cNvSpPr/>
            <p:nvPr/>
          </p:nvSpPr>
          <p:spPr>
            <a:xfrm>
              <a:off x="970533" y="2095255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F3B001E-39E9-4F19-91BC-327D26C288D6}"/>
                </a:ext>
              </a:extLst>
            </p:cNvPr>
            <p:cNvSpPr/>
            <p:nvPr/>
          </p:nvSpPr>
          <p:spPr>
            <a:xfrm>
              <a:off x="970533" y="2891620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EE635BD-A084-4045-A328-F4DF7D0B419A}"/>
                </a:ext>
              </a:extLst>
            </p:cNvPr>
            <p:cNvSpPr/>
            <p:nvPr/>
          </p:nvSpPr>
          <p:spPr>
            <a:xfrm>
              <a:off x="970533" y="3694357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853</Words>
  <Application>Microsoft Office PowerPoint</Application>
  <PresentationFormat>Custom</PresentationFormat>
  <Paragraphs>127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Building Microsoft  Graph applications</vt:lpstr>
      <vt:lpstr>Build a mobile application with Xamarin using Microsoft Graph </vt:lpstr>
      <vt:lpstr>Application registration</vt:lpstr>
      <vt:lpstr>NuGet packages</vt:lpstr>
      <vt:lpstr>Application experience</vt:lpstr>
      <vt:lpstr>Overview of the sample</vt:lpstr>
      <vt:lpstr>Mobile and native applications – authorization code grant and v2 endpoint</vt:lpstr>
      <vt:lpstr>Demo</vt:lpstr>
      <vt:lpstr>Scenarios where this is useful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2018-12-04T15:35:41Z</dcterms:modified>
</cp:coreProperties>
</file>